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</p:sldMasterIdLst>
  <p:notesMasterIdLst>
    <p:notesMasterId r:id="rId33"/>
  </p:notesMasterIdLst>
  <p:handoutMasterIdLst>
    <p:handoutMasterId r:id="rId34"/>
  </p:handoutMasterIdLst>
  <p:sldIdLst>
    <p:sldId id="25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7" r:id="rId12"/>
    <p:sldId id="313" r:id="rId13"/>
    <p:sldId id="314" r:id="rId14"/>
    <p:sldId id="316" r:id="rId15"/>
    <p:sldId id="318" r:id="rId16"/>
    <p:sldId id="332" r:id="rId17"/>
    <p:sldId id="320" r:id="rId18"/>
    <p:sldId id="319" r:id="rId19"/>
    <p:sldId id="321" r:id="rId20"/>
    <p:sldId id="333" r:id="rId21"/>
    <p:sldId id="334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0" r:id="rId30"/>
    <p:sldId id="329" r:id="rId31"/>
    <p:sldId id="304" r:id="rId3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F3A21-C2CF-48D7-96DB-52D299E80AA1}">
          <p14:sldIdLst>
            <p14:sldId id="256"/>
            <p14:sldId id="305"/>
            <p14:sldId id="307"/>
            <p14:sldId id="308"/>
            <p14:sldId id="309"/>
            <p14:sldId id="310"/>
            <p14:sldId id="311"/>
            <p14:sldId id="312"/>
            <p14:sldId id="317"/>
            <p14:sldId id="313"/>
            <p14:sldId id="314"/>
            <p14:sldId id="316"/>
            <p14:sldId id="318"/>
            <p14:sldId id="332"/>
            <p14:sldId id="320"/>
            <p14:sldId id="319"/>
            <p14:sldId id="321"/>
            <p14:sldId id="333"/>
            <p14:sldId id="334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29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4505" autoAdjust="0"/>
  </p:normalViewPr>
  <p:slideViewPr>
    <p:cSldViewPr snapToGrid="0">
      <p:cViewPr>
        <p:scale>
          <a:sx n="80" d="100"/>
          <a:sy n="80" d="100"/>
        </p:scale>
        <p:origin x="-13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6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C1595C2-0779-4801-A0A7-C4FCD0D1B3B2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6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98267A1F-D728-40C0-845C-C07678404D1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0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208EA095-B0F7-43E7-96EF-A77D48C8256E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39DB9FB1-4E8A-46AF-BD73-765FE0D0FB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67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0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3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8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6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2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32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2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mtClean="0">
              <a:solidFill>
                <a:prstClr val="black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39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3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February,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165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72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9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8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2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AB0CC1-90E2-4BBF-8E98-325F34AD42E7}" type="datetime1">
              <a:rPr lang="en-IE" smtClean="0">
                <a:solidFill>
                  <a:srgbClr val="FFFFFF"/>
                </a:solidFill>
              </a:rPr>
              <a:pPr/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dirty="0" smtClean="0">
                <a:solidFill>
                  <a:srgbClr val="FFFFFF"/>
                </a:solidFill>
              </a:rPr>
              <a:t>ACER Workshop on Gas Tariffs and Incremental Capacity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075E-E9D5-4034-885E-A73AB92B861C}" type="datetimeFigureOut">
              <a:rPr lang="nl-BE" smtClean="0"/>
              <a:pPr/>
              <a:t>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7276C85-E513-4666-B9FC-98ED2FB072EE}" type="slidenum">
              <a:rPr lang="nl-BE" smtClean="0">
                <a:solidFill>
                  <a:srgbClr val="000000"/>
                </a:solidFill>
              </a:rPr>
              <a:pPr defTabSz="457200"/>
              <a:t>‹Nº›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05/07/2017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05/07/2017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57657" y="2521336"/>
            <a:ext cx="7016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en-US" altLang="en-US" sz="2800" b="1" baseline="30000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SG Meeting</a:t>
            </a:r>
            <a:endParaRPr lang="en-US" altLang="en-US" sz="2800" b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altLang="en-US" sz="2800" i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Gas Retional Initiative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7224" y="5588866"/>
            <a:ext cx="7110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Verdana" pitchFamily="34" charset="0"/>
              </a:rPr>
              <a:t>Madrid, 5 July 2017</a:t>
            </a:r>
            <a:endParaRPr lang="en-US" alt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88" y="4067378"/>
            <a:ext cx="1211026" cy="576064"/>
          </a:xfrm>
          <a:prstGeom prst="rect">
            <a:avLst/>
          </a:prstGeom>
          <a:noFill/>
        </p:spPr>
      </p:pic>
      <p:pic>
        <p:nvPicPr>
          <p:cNvPr id="7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78" y="1889045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431" y="3019187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3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Pirineos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for the next </a:t>
            </a:r>
            <a:r>
              <a:rPr lang="en-US" sz="1600" dirty="0">
                <a:solidFill>
                  <a:srgbClr val="0070C0"/>
                </a:solidFill>
              </a:rPr>
              <a:t>15 </a:t>
            </a:r>
            <a:r>
              <a:rPr lang="en-US" sz="1600" dirty="0" smtClean="0">
                <a:solidFill>
                  <a:srgbClr val="0070C0"/>
                </a:solidFill>
              </a:rPr>
              <a:t>years</a:t>
            </a:r>
            <a:r>
              <a:rPr lang="en-US" sz="1600" dirty="0" smtClean="0"/>
              <a:t>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Concerning annual products, </a:t>
            </a:r>
            <a:r>
              <a:rPr lang="en-US" sz="1600" dirty="0"/>
              <a:t>t</a:t>
            </a:r>
            <a:r>
              <a:rPr lang="en-US" sz="1600" dirty="0" smtClean="0"/>
              <a:t>here were </a:t>
            </a:r>
            <a:r>
              <a:rPr lang="en-US" sz="1600" dirty="0" smtClean="0">
                <a:solidFill>
                  <a:srgbClr val="0070C0"/>
                </a:solidFill>
              </a:rPr>
              <a:t>only </a:t>
            </a:r>
            <a:r>
              <a:rPr lang="en-US" sz="1600" dirty="0">
                <a:solidFill>
                  <a:srgbClr val="0070C0"/>
                </a:solidFill>
              </a:rPr>
              <a:t>bids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the first year </a:t>
            </a:r>
            <a:r>
              <a:rPr lang="en-US" sz="1600" dirty="0" smtClean="0"/>
              <a:t>auctioned, which shows a </a:t>
            </a:r>
            <a:r>
              <a:rPr lang="en-US" sz="1600" dirty="0"/>
              <a:t>preference </a:t>
            </a:r>
            <a:r>
              <a:rPr lang="en-US" sz="1600" dirty="0" smtClean="0"/>
              <a:t>for ST capacity, and only 25</a:t>
            </a:r>
            <a:r>
              <a:rPr lang="en-US" sz="1600" dirty="0"/>
              <a:t>% of the capacity offered in </a:t>
            </a:r>
            <a:r>
              <a:rPr lang="en-US" sz="1600" dirty="0" smtClean="0"/>
              <a:t>that </a:t>
            </a:r>
            <a:r>
              <a:rPr lang="en-US" sz="1600" dirty="0"/>
              <a:t>year </a:t>
            </a:r>
            <a:r>
              <a:rPr lang="en-US" sz="1600" dirty="0" smtClean="0"/>
              <a:t>was assigned.</a:t>
            </a:r>
            <a:endParaRPr lang="en-US" sz="1600" dirty="0"/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/>
              <a:t>the successive auctions of shorter-term products </a:t>
            </a:r>
            <a:r>
              <a:rPr lang="en-US" sz="1600" dirty="0" smtClean="0"/>
              <a:t>the agents’ </a:t>
            </a:r>
            <a:r>
              <a:rPr lang="en-US" sz="1600" dirty="0"/>
              <a:t>interest in acquiring capacity was </a:t>
            </a:r>
            <a:r>
              <a:rPr lang="en-US" sz="1600" dirty="0" smtClean="0"/>
              <a:t>decreasing.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around 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capacity offered was </a:t>
            </a:r>
            <a:r>
              <a:rPr lang="en-US" sz="1600" dirty="0" smtClean="0"/>
              <a:t>allocated.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>
                <a:solidFill>
                  <a:srgbClr val="0070C0"/>
                </a:solidFill>
              </a:rPr>
              <a:t>monthly </a:t>
            </a:r>
            <a:r>
              <a:rPr lang="en-US" sz="1600" dirty="0" smtClean="0">
                <a:solidFill>
                  <a:srgbClr val="0070C0"/>
                </a:solidFill>
              </a:rPr>
              <a:t>auctions</a:t>
            </a:r>
            <a:r>
              <a:rPr lang="en-US" sz="1600" dirty="0" smtClean="0"/>
              <a:t> capacity </a:t>
            </a:r>
            <a:r>
              <a:rPr lang="en-US" sz="1600" dirty="0"/>
              <a:t>requests </a:t>
            </a:r>
            <a:r>
              <a:rPr lang="en-US" sz="1600" dirty="0" smtClean="0"/>
              <a:t>were </a:t>
            </a:r>
            <a:r>
              <a:rPr lang="en-US" sz="1600" dirty="0" smtClean="0">
                <a:solidFill>
                  <a:srgbClr val="0070C0"/>
                </a:solidFill>
              </a:rPr>
              <a:t>close </a:t>
            </a:r>
            <a:r>
              <a:rPr lang="en-US" sz="1600" dirty="0">
                <a:solidFill>
                  <a:srgbClr val="0070C0"/>
                </a:solidFill>
              </a:rPr>
              <a:t>to 0</a:t>
            </a:r>
            <a:r>
              <a:rPr lang="en-US" sz="1600" dirty="0" smtClean="0">
                <a:solidFill>
                  <a:srgbClr val="0070C0"/>
                </a:solidFill>
              </a:rPr>
              <a:t>% </a:t>
            </a:r>
            <a:r>
              <a:rPr lang="en-US" sz="1600" dirty="0" smtClean="0"/>
              <a:t>of the capacity offered, except for February </a:t>
            </a:r>
            <a:r>
              <a:rPr lang="en-US" sz="1600" dirty="0"/>
              <a:t>and March </a:t>
            </a:r>
            <a:r>
              <a:rPr lang="en-US" sz="1600" dirty="0" smtClean="0"/>
              <a:t>(8</a:t>
            </a:r>
            <a:r>
              <a:rPr lang="en-US" sz="1600" dirty="0"/>
              <a:t>% </a:t>
            </a:r>
            <a:r>
              <a:rPr lang="en-US" sz="1600" dirty="0" smtClean="0"/>
              <a:t>allocated).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daily </a:t>
            </a:r>
            <a:r>
              <a:rPr lang="en-US" sz="1600" dirty="0"/>
              <a:t>and intraday </a:t>
            </a:r>
            <a:r>
              <a:rPr lang="en-US" sz="1600" dirty="0" smtClean="0"/>
              <a:t>auctions, </a:t>
            </a:r>
            <a:r>
              <a:rPr lang="en-US" sz="1600" dirty="0"/>
              <a:t>there was generally little participation </a:t>
            </a:r>
            <a:r>
              <a:rPr lang="en-US" sz="1600" dirty="0" smtClean="0"/>
              <a:t>and the interest </a:t>
            </a:r>
            <a:r>
              <a:rPr lang="en-US" sz="1600" dirty="0"/>
              <a:t>in acquiring capacity declined throughout the gas year, </a:t>
            </a:r>
            <a:r>
              <a:rPr lang="en-US" sz="1600" dirty="0" smtClean="0"/>
              <a:t>(there wasn’t any bid since June 2016).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645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Ibérico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</a:t>
            </a:r>
            <a:r>
              <a:rPr lang="en-US" sz="1600" dirty="0" smtClean="0"/>
              <a:t>only for one year.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Around </a:t>
            </a:r>
            <a:r>
              <a:rPr lang="en-US" sz="1600" dirty="0">
                <a:solidFill>
                  <a:srgbClr val="0070C0"/>
                </a:solidFill>
              </a:rPr>
              <a:t>50%</a:t>
            </a:r>
            <a:r>
              <a:rPr lang="en-US" sz="1600" dirty="0"/>
              <a:t> of the annual </a:t>
            </a:r>
            <a:r>
              <a:rPr lang="en-US" sz="1600" dirty="0" smtClean="0"/>
              <a:t>capacity product was </a:t>
            </a:r>
            <a:r>
              <a:rPr lang="en-US" sz="1600" dirty="0" smtClean="0">
                <a:solidFill>
                  <a:srgbClr val="0070C0"/>
                </a:solidFill>
              </a:rPr>
              <a:t>allocated</a:t>
            </a:r>
            <a:r>
              <a:rPr lang="en-US" sz="1600" dirty="0" smtClean="0"/>
              <a:t>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an </a:t>
            </a:r>
            <a:r>
              <a:rPr lang="en-US" sz="1600" dirty="0"/>
              <a:t>average of </a:t>
            </a:r>
            <a:r>
              <a:rPr lang="en-US" sz="1600" dirty="0" smtClean="0">
                <a:solidFill>
                  <a:srgbClr val="0070C0"/>
                </a:solidFill>
              </a:rPr>
              <a:t>3,5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 in the </a:t>
            </a:r>
            <a:r>
              <a:rPr lang="en-US" sz="1600" dirty="0"/>
              <a:t>first </a:t>
            </a:r>
            <a:r>
              <a:rPr lang="en-US" sz="1600" dirty="0" smtClean="0"/>
              <a:t>3 quarters (0% in the fourth quarter).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monthly auctions</a:t>
            </a:r>
            <a:r>
              <a:rPr lang="en-US" sz="1600" dirty="0" smtClean="0"/>
              <a:t>, around </a:t>
            </a:r>
            <a:r>
              <a:rPr lang="en-US" sz="1600" dirty="0">
                <a:solidFill>
                  <a:srgbClr val="0070C0"/>
                </a:solidFill>
              </a:rPr>
              <a:t>25%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allocated, </a:t>
            </a:r>
            <a:r>
              <a:rPr lang="en-US" sz="1600" dirty="0"/>
              <a:t>with a </a:t>
            </a:r>
            <a:r>
              <a:rPr lang="en-US" sz="1600" dirty="0">
                <a:solidFill>
                  <a:srgbClr val="0070C0"/>
                </a:solidFill>
              </a:rPr>
              <a:t>high variability </a:t>
            </a:r>
            <a:r>
              <a:rPr lang="en-US" sz="1600" dirty="0" smtClean="0"/>
              <a:t>between months, from almost 0% (February to May)  </a:t>
            </a:r>
            <a:r>
              <a:rPr lang="en-US" sz="1600" dirty="0"/>
              <a:t>to 84</a:t>
            </a:r>
            <a:r>
              <a:rPr lang="en-US" sz="1600" dirty="0" smtClean="0"/>
              <a:t>% (September).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daily </a:t>
            </a:r>
            <a:r>
              <a:rPr lang="en-US" sz="1600" dirty="0">
                <a:solidFill>
                  <a:srgbClr val="0070C0"/>
                </a:solidFill>
              </a:rPr>
              <a:t>and intraday </a:t>
            </a:r>
            <a:r>
              <a:rPr lang="en-US" sz="1600" dirty="0" smtClean="0">
                <a:solidFill>
                  <a:srgbClr val="0070C0"/>
                </a:solidFill>
              </a:rPr>
              <a:t>auctions </a:t>
            </a:r>
            <a:r>
              <a:rPr lang="en-US" sz="1600" dirty="0" smtClean="0"/>
              <a:t>there </a:t>
            </a:r>
            <a:r>
              <a:rPr lang="en-US" sz="1600" dirty="0"/>
              <a:t>was </a:t>
            </a:r>
            <a:r>
              <a:rPr lang="en-US" sz="1600" dirty="0" smtClean="0"/>
              <a:t>in general little </a:t>
            </a:r>
            <a:r>
              <a:rPr lang="en-US" sz="1600" dirty="0"/>
              <a:t>participation and the capacity </a:t>
            </a:r>
            <a:r>
              <a:rPr lang="en-US" sz="1600" dirty="0" smtClean="0"/>
              <a:t>requests were in </a:t>
            </a:r>
            <a:r>
              <a:rPr lang="en-US" sz="1600" dirty="0"/>
              <a:t>line with what happened </a:t>
            </a:r>
            <a:r>
              <a:rPr lang="en-US" sz="1600" dirty="0" smtClean="0"/>
              <a:t>in </a:t>
            </a:r>
            <a:r>
              <a:rPr lang="en-US" sz="1600" dirty="0"/>
              <a:t>the monthly </a:t>
            </a:r>
            <a:r>
              <a:rPr lang="en-US" sz="1600" dirty="0" smtClean="0"/>
              <a:t>auctions: much more interest in September, </a:t>
            </a:r>
            <a:r>
              <a:rPr lang="en-US" sz="1600" dirty="0"/>
              <a:t>in which </a:t>
            </a:r>
            <a:r>
              <a:rPr lang="en-US" sz="1600" dirty="0" smtClean="0"/>
              <a:t>during 23 </a:t>
            </a:r>
            <a:r>
              <a:rPr lang="en-US" sz="1600" dirty="0"/>
              <a:t>days </a:t>
            </a:r>
            <a:r>
              <a:rPr lang="en-US" sz="1600" dirty="0" smtClean="0"/>
              <a:t>100</a:t>
            </a:r>
            <a:r>
              <a:rPr lang="en-US" sz="1600" dirty="0"/>
              <a:t>% of the capacity </a:t>
            </a:r>
            <a:r>
              <a:rPr lang="en-US" sz="1600" dirty="0" smtClean="0"/>
              <a:t>auctioned was awarded.</a:t>
            </a:r>
          </a:p>
        </p:txBody>
      </p:sp>
    </p:spTree>
    <p:extLst>
      <p:ext uri="{BB962C8B-B14F-4D97-AF65-F5344CB8AC3E}">
        <p14:creationId xmlns:p14="http://schemas.microsoft.com/office/powerpoint/2010/main" val="631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III.3 Use of interconnections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use of interconnections in the Region from the implementation of the Network Codes: from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2014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>
              <a:ea typeface="Arial Unicode MS" pitchFamily="34" charset="-128"/>
            </a:endParaRPr>
          </a:p>
          <a:p>
            <a:pPr lvl="1" algn="just">
              <a:spcAft>
                <a:spcPts val="1200"/>
              </a:spcAft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Index:</a:t>
            </a:r>
            <a:endParaRPr lang="en-US" dirty="0">
              <a:solidFill>
                <a:srgbClr val="0070C0"/>
              </a:solidFill>
              <a:ea typeface="Arial Unicode MS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use of the gas interconnections.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</a:t>
            </a: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</a:t>
            </a:r>
            <a:r>
              <a:rPr lang="en-US" dirty="0" smtClean="0">
                <a:ea typeface="Arial Unicode MS" pitchFamily="34" charset="-128"/>
              </a:rPr>
              <a:t>2017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III.3 Use of interconnections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(for information by TSOs)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algn="just"/>
            <a:r>
              <a:rPr lang="en-GB" dirty="0"/>
              <a:t>The report is aimed to give responses to several questions:</a:t>
            </a:r>
            <a:endParaRPr lang="en-US" dirty="0"/>
          </a:p>
          <a:p>
            <a:pPr lvl="1" algn="just"/>
            <a:endParaRPr lang="en-US" sz="1600" dirty="0"/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Can be improved capacity calculation methodology?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it possible to develop a joint dynamic capacity calculation methodology?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agreements to get bundled capacity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Secondary capacity market is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Percentages for short term capacity reservation are working properly?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capacity products are more demanded?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there congestions in the region?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CMP working in a coordinated way?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CMP mechanism need to be reviewed?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Which areas need a further coordination/cooperation between TSOs?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74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III.4 </a:t>
            </a:r>
            <a:r>
              <a:rPr lang="es-ES" b="1" dirty="0" smtClean="0"/>
              <a:t>VIP PIRINEOS: </a:t>
            </a:r>
            <a:r>
              <a:rPr lang="es-ES" b="1" dirty="0" err="1" smtClean="0"/>
              <a:t>Interruptible</a:t>
            </a:r>
            <a:r>
              <a:rPr lang="es-ES" b="1" dirty="0" smtClean="0"/>
              <a:t> </a:t>
            </a:r>
            <a:r>
              <a:rPr lang="es-ES" b="1" dirty="0" err="1" smtClean="0"/>
              <a:t>capacity</a:t>
            </a:r>
            <a:r>
              <a:rPr lang="es-ES" b="1" dirty="0" smtClean="0"/>
              <a:t> of 60 </a:t>
            </a:r>
            <a:r>
              <a:rPr lang="es-ES" b="1" dirty="0" err="1" smtClean="0"/>
              <a:t>GWh</a:t>
            </a:r>
            <a:r>
              <a:rPr lang="es-ES" b="1" dirty="0" smtClean="0"/>
              <a:t>/d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  <a:endParaRPr lang="en-US" b="1" dirty="0" smtClean="0"/>
          </a:p>
          <a:p>
            <a:pPr lvl="0" algn="just"/>
            <a:endParaRPr lang="en-US" b="1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From </a:t>
            </a:r>
            <a:r>
              <a:rPr lang="en-US" dirty="0">
                <a:ea typeface="Arial Unicode MS" pitchFamily="34" charset="-128"/>
              </a:rPr>
              <a:t>FR to </a:t>
            </a:r>
            <a:r>
              <a:rPr lang="en-US" dirty="0" smtClean="0">
                <a:ea typeface="Arial Unicode MS" pitchFamily="34" charset="-128"/>
              </a:rPr>
              <a:t>ES direction: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TIGF offers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capacity on an interruptible and unbundled basis.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Since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January 2017, ENAGAS offers these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on a firm and unbundled basis.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3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GB" sz="1600" dirty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OSBB</a:t>
            </a:r>
            <a:r>
              <a:rPr lang="en-US" dirty="0">
                <a:ea typeface="Arial Unicode MS" pitchFamily="34" charset="-128"/>
              </a:rPr>
              <a:t> scheme was </a:t>
            </a: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approved on April 2016</a:t>
            </a:r>
            <a:r>
              <a:rPr lang="en-US" dirty="0">
                <a:ea typeface="Arial Unicode MS" pitchFamily="34" charset="-128"/>
              </a:rPr>
              <a:t>.</a:t>
            </a: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Main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principles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Offer of additional capacity above the technical values.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Buy-back of capacity if it is not possible to meet the nominations.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TSOs have an incentive to offer additional capacity, </a:t>
            </a:r>
            <a:r>
              <a:rPr lang="en-US" dirty="0"/>
              <a:t>taking account of the technical </a:t>
            </a:r>
            <a:r>
              <a:rPr lang="en-US" dirty="0" smtClean="0"/>
              <a:t>conditions.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buy-back is a market based procedure.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Revenues </a:t>
            </a:r>
            <a:r>
              <a:rPr lang="en-US" dirty="0"/>
              <a:t>from selling additional capacity and costs arising from the buy-back </a:t>
            </a:r>
            <a:r>
              <a:rPr lang="en-US" dirty="0" smtClean="0"/>
              <a:t>application are </a:t>
            </a:r>
            <a:r>
              <a:rPr lang="en-US" dirty="0"/>
              <a:t>shared between the </a:t>
            </a:r>
            <a:r>
              <a:rPr lang="en-US" dirty="0" smtClean="0"/>
              <a:t>TSOs.</a:t>
            </a:r>
            <a:endParaRPr lang="en-US" dirty="0" smtClean="0">
              <a:ea typeface="Arial Unicode MS" pitchFamily="34" charset="-128"/>
            </a:endParaRPr>
          </a:p>
          <a:p>
            <a:pPr marL="1182688" lvl="2" indent="-268288" algn="just"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Manual mode: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2017 (VIP </a:t>
            </a:r>
            <a:r>
              <a:rPr lang="en-US" dirty="0" err="1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2017 (VIP </a:t>
            </a:r>
            <a:r>
              <a:rPr lang="en-US" dirty="0" err="1">
                <a:ea typeface="Arial Unicode MS" pitchFamily="34" charset="-128"/>
              </a:rPr>
              <a:t>Pirineos</a:t>
            </a:r>
            <a:r>
              <a:rPr lang="en-US" dirty="0">
                <a:ea typeface="Arial Unicode MS" pitchFamily="34" charset="-128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3" algn="just"/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: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348150"/>
            <a:ext cx="7560840" cy="62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43608" y="4715063"/>
            <a:ext cx="7560840" cy="6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993729"/>
            <a:ext cx="7883852" cy="48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54385" y="1961456"/>
            <a:ext cx="3693740" cy="39878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600" dirty="0" smtClean="0"/>
              <a:t>In 2016, </a:t>
            </a:r>
            <a:r>
              <a:rPr lang="fr-FR" sz="1600" dirty="0" err="1" smtClean="0"/>
              <a:t>gas</a:t>
            </a:r>
            <a:r>
              <a:rPr lang="fr-FR" sz="1600" dirty="0" smtClean="0"/>
              <a:t> volumes </a:t>
            </a:r>
            <a:r>
              <a:rPr lang="fr-FR" sz="1600" dirty="0" err="1" smtClean="0"/>
              <a:t>delivered</a:t>
            </a:r>
            <a:r>
              <a:rPr lang="fr-FR" sz="1600" dirty="0" smtClean="0"/>
              <a:t> at </a:t>
            </a:r>
            <a:r>
              <a:rPr lang="fr-FR" sz="1600" dirty="0" err="1" smtClean="0"/>
              <a:t>PEGs</a:t>
            </a:r>
            <a:r>
              <a:rPr lang="fr-FR" sz="1600" dirty="0" smtClean="0"/>
              <a:t> </a:t>
            </a:r>
            <a:r>
              <a:rPr lang="fr-FR" sz="1600" dirty="0" err="1" smtClean="0"/>
              <a:t>amounted</a:t>
            </a:r>
            <a:r>
              <a:rPr lang="fr-FR" sz="1600" dirty="0" smtClean="0"/>
              <a:t> to 800 TWh, back to </a:t>
            </a:r>
            <a:r>
              <a:rPr lang="fr-FR" sz="1600" dirty="0" err="1" smtClean="0"/>
              <a:t>their</a:t>
            </a:r>
            <a:r>
              <a:rPr lang="fr-FR" sz="1600" dirty="0" smtClean="0"/>
              <a:t> 2013 </a:t>
            </a:r>
            <a:r>
              <a:rPr lang="fr-FR" sz="1600" dirty="0" err="1" smtClean="0"/>
              <a:t>level</a:t>
            </a:r>
            <a:endParaRPr lang="fr-FR" sz="1600" dirty="0" smtClean="0"/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Nord: 645 TWh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TRS: 154 TWh</a:t>
            </a:r>
          </a:p>
          <a:p>
            <a:pPr>
              <a:spcBef>
                <a:spcPts val="600"/>
              </a:spcBef>
            </a:pPr>
            <a:r>
              <a:rPr lang="fr-FR" sz="1600" dirty="0" err="1" smtClean="0"/>
              <a:t>Average</a:t>
            </a:r>
            <a:r>
              <a:rPr lang="fr-FR" sz="1600" dirty="0" smtClean="0"/>
              <a:t> </a:t>
            </a:r>
            <a:r>
              <a:rPr lang="fr-FR" sz="1600" dirty="0" err="1" smtClean="0"/>
              <a:t>wholesale</a:t>
            </a:r>
            <a:r>
              <a:rPr lang="fr-FR" sz="1600" dirty="0" smtClean="0"/>
              <a:t> </a:t>
            </a:r>
            <a:r>
              <a:rPr lang="fr-FR" sz="1600" dirty="0" err="1" smtClean="0"/>
              <a:t>prices</a:t>
            </a:r>
            <a:r>
              <a:rPr lang="fr-FR" sz="1600" dirty="0" smtClean="0"/>
              <a:t> </a:t>
            </a:r>
            <a:r>
              <a:rPr lang="fr-FR" sz="1600" dirty="0" err="1" smtClean="0"/>
              <a:t>decreased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compared</a:t>
            </a:r>
            <a:r>
              <a:rPr lang="fr-FR" sz="1600" dirty="0" smtClean="0"/>
              <a:t> to 2015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Nord: 14.2 €/</a:t>
            </a:r>
            <a:r>
              <a:rPr lang="fr-FR" sz="1400" dirty="0" err="1" smtClean="0"/>
              <a:t>MWh</a:t>
            </a:r>
            <a:r>
              <a:rPr lang="fr-FR" sz="1400" dirty="0" smtClean="0"/>
              <a:t> (vs 20</a:t>
            </a:r>
            <a:r>
              <a:rPr lang="fr-FR" sz="1400" dirty="0"/>
              <a:t> €/</a:t>
            </a:r>
            <a:r>
              <a:rPr lang="fr-FR" sz="1400" dirty="0" err="1"/>
              <a:t>MWh</a:t>
            </a:r>
            <a:r>
              <a:rPr lang="fr-FR" sz="1400" dirty="0" smtClean="0"/>
              <a:t> in 2015)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TRS: 15.5 €/</a:t>
            </a:r>
            <a:r>
              <a:rPr lang="fr-FR" sz="1400" dirty="0" err="1" smtClean="0"/>
              <a:t>MWh</a:t>
            </a:r>
            <a:r>
              <a:rPr lang="fr-FR" sz="1400" dirty="0" smtClean="0"/>
              <a:t> (vs 20.5</a:t>
            </a:r>
            <a:r>
              <a:rPr lang="fr-FR" sz="1400" dirty="0"/>
              <a:t> €/</a:t>
            </a:r>
            <a:r>
              <a:rPr lang="fr-FR" sz="1400" dirty="0" err="1"/>
              <a:t>MWh</a:t>
            </a:r>
            <a:r>
              <a:rPr lang="fr-FR" sz="1400" dirty="0" smtClean="0"/>
              <a:t> in 2015)</a:t>
            </a:r>
          </a:p>
          <a:p>
            <a:pPr>
              <a:spcBef>
                <a:spcPts val="600"/>
              </a:spcBef>
            </a:pPr>
            <a:r>
              <a:rPr lang="fr-FR" sz="1600" dirty="0" smtClean="0"/>
              <a:t>Spread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PEG Nord and PEG TRS </a:t>
            </a:r>
            <a:r>
              <a:rPr lang="fr-FR" sz="1600" dirty="0" err="1" smtClean="0"/>
              <a:t>increased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during</a:t>
            </a:r>
            <a:r>
              <a:rPr lang="fr-FR" sz="1600" dirty="0" smtClean="0"/>
              <a:t> S2 2016</a:t>
            </a:r>
          </a:p>
          <a:p>
            <a:pPr>
              <a:spcBef>
                <a:spcPts val="600"/>
              </a:spcBef>
            </a:pP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Gas</a:t>
            </a:r>
            <a:r>
              <a:rPr lang="fr-FR" dirty="0" smtClean="0"/>
              <a:t> exchanges in France, 2016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914525"/>
            <a:ext cx="5105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1800" dirty="0" smtClean="0"/>
              <a:t>The </a:t>
            </a:r>
            <a:r>
              <a:rPr lang="fr-FR" sz="1800" dirty="0" err="1" smtClean="0"/>
              <a:t>merger</a:t>
            </a:r>
            <a:r>
              <a:rPr lang="fr-FR" sz="1800" dirty="0" smtClean="0"/>
              <a:t> of PEG Nord and PEG TRS by end 2018</a:t>
            </a:r>
          </a:p>
          <a:p>
            <a:pPr>
              <a:spcAft>
                <a:spcPts val="600"/>
              </a:spcAft>
            </a:pPr>
            <a:r>
              <a:rPr lang="fr-FR" sz="1800" dirty="0" smtClean="0"/>
              <a:t>Objective: </a:t>
            </a:r>
            <a:r>
              <a:rPr lang="fr-FR" sz="1800" dirty="0" err="1" smtClean="0"/>
              <a:t>develop</a:t>
            </a:r>
            <a:r>
              <a:rPr lang="fr-FR" sz="1800" dirty="0" smtClean="0"/>
              <a:t> the </a:t>
            </a:r>
            <a:r>
              <a:rPr lang="fr-FR" sz="1800" dirty="0" err="1" smtClean="0"/>
              <a:t>liquidity</a:t>
            </a:r>
            <a:r>
              <a:rPr lang="fr-FR" sz="1800" dirty="0" smtClean="0"/>
              <a:t> of the PEG and </a:t>
            </a:r>
            <a:r>
              <a:rPr lang="fr-FR" sz="1800" dirty="0" err="1" smtClean="0"/>
              <a:t>reduce</a:t>
            </a:r>
            <a:r>
              <a:rPr lang="fr-FR" sz="1800" dirty="0" smtClean="0"/>
              <a:t> the spreads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the </a:t>
            </a:r>
            <a:r>
              <a:rPr lang="fr-FR" sz="1800" dirty="0" err="1" smtClean="0"/>
              <a:t>MIBGas</a:t>
            </a:r>
            <a:r>
              <a:rPr lang="fr-FR" sz="1800" dirty="0" smtClean="0"/>
              <a:t>/TRS and TTF</a:t>
            </a:r>
          </a:p>
          <a:p>
            <a:pPr>
              <a:spcAft>
                <a:spcPts val="600"/>
              </a:spcAft>
            </a:pPr>
            <a:r>
              <a:rPr lang="fr-FR" sz="1800" dirty="0" smtClean="0"/>
              <a:t>Infrastructure </a:t>
            </a:r>
            <a:r>
              <a:rPr lang="fr-FR" sz="1800" dirty="0" err="1" smtClean="0"/>
              <a:t>developments</a:t>
            </a:r>
            <a:r>
              <a:rPr lang="fr-FR" sz="1800" dirty="0" smtClean="0"/>
              <a:t>: Val de Saône and Gascogne-Midi </a:t>
            </a:r>
          </a:p>
          <a:p>
            <a:pPr>
              <a:spcAft>
                <a:spcPts val="600"/>
              </a:spcAft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 smtClean="0"/>
              <a:t> a single </a:t>
            </a:r>
            <a:r>
              <a:rPr lang="fr-FR" dirty="0" err="1" smtClean="0"/>
              <a:t>market</a:t>
            </a:r>
            <a:r>
              <a:rPr lang="fr-FR" dirty="0" smtClean="0"/>
              <a:t> zone in France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21" y="3369391"/>
            <a:ext cx="5791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3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195736" y="0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kern="0" dirty="0" smtClean="0">
                <a:solidFill>
                  <a:srgbClr val="FFFFFF"/>
                </a:solidFill>
              </a:rPr>
              <a:t>I. Agenda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5" y="692696"/>
            <a:ext cx="6202676" cy="56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GB" dirty="0"/>
              <a:t>Evolution of prices D+1 (1</a:t>
            </a:r>
            <a:r>
              <a:rPr lang="en-GB" baseline="30000" dirty="0"/>
              <a:t>st</a:t>
            </a:r>
            <a:r>
              <a:rPr lang="en-GB" dirty="0"/>
              <a:t> December 2016- 20</a:t>
            </a:r>
            <a:r>
              <a:rPr lang="en-GB" baseline="30000" dirty="0"/>
              <a:t>th</a:t>
            </a:r>
            <a:r>
              <a:rPr lang="en-GB" dirty="0"/>
              <a:t> June 2017)</a:t>
            </a:r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26" name="Imagen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1" y="2454442"/>
            <a:ext cx="8767851" cy="3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V.2 	Status of the integration of the Spanish and Portuguese 	markets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V.3 </a:t>
            </a:r>
            <a:r>
              <a:rPr lang="en-US" b="1" dirty="0"/>
              <a:t>	</a:t>
            </a:r>
            <a:r>
              <a:rPr lang="en-US" b="1" dirty="0" smtClean="0"/>
              <a:t>VIP IBERICO. Implicit allocation mechanism model. </a:t>
            </a:r>
          </a:p>
          <a:p>
            <a:pPr algn="just">
              <a:tabLst>
                <a:tab pos="533400" algn="l"/>
              </a:tabLst>
            </a:pPr>
            <a:r>
              <a:rPr lang="en-US" b="1" dirty="0"/>
              <a:t>	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84417" y="3226985"/>
            <a:ext cx="83855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mechanism agreed between Spain and Portugal.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ERSE </a:t>
            </a:r>
            <a:r>
              <a:rPr lang="en-US" dirty="0" smtClean="0">
                <a:ea typeface="Arial Unicode MS" pitchFamily="34" charset="-128"/>
              </a:rPr>
              <a:t>has held a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public consultation </a:t>
            </a:r>
            <a:r>
              <a:rPr lang="en-US" dirty="0" smtClean="0">
                <a:ea typeface="Arial Unicode MS" pitchFamily="34" charset="-128"/>
              </a:rPr>
              <a:t>on the “</a:t>
            </a:r>
            <a:r>
              <a:rPr lang="pt-BR" dirty="0">
                <a:ea typeface="Arial Unicode MS" pitchFamily="34" charset="-128"/>
              </a:rPr>
              <a:t>Procedimento 13 - mecanismo para atribuição implícita de capacidade do VIP no </a:t>
            </a:r>
            <a:r>
              <a:rPr lang="pt-BR" dirty="0" smtClean="0">
                <a:ea typeface="Arial Unicode MS" pitchFamily="34" charset="-128"/>
              </a:rPr>
              <a:t>MIBGAS”.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CNMC</a:t>
            </a:r>
            <a:r>
              <a:rPr lang="en-US" dirty="0" smtClean="0">
                <a:ea typeface="Arial Unicode MS" pitchFamily="34" charset="-128"/>
              </a:rPr>
              <a:t> has recently launched a public consultation and on a new regulation (Circular) implementing the implicit allocation mechanism.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08217" y="1017185"/>
            <a:ext cx="83855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process: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42962" y="1444625"/>
            <a:ext cx="7539038" cy="4857750"/>
            <a:chOff x="842962" y="1444625"/>
            <a:chExt cx="7539038" cy="4857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" y="1444625"/>
              <a:ext cx="7534275" cy="485775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115300" y="5930900"/>
              <a:ext cx="2667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3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2" y="1883172"/>
            <a:ext cx="7166148" cy="4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/>
            <a:r>
              <a:rPr lang="en-GB" dirty="0" smtClean="0"/>
              <a:t>Index of the </a:t>
            </a:r>
            <a:r>
              <a:rPr lang="en-GB" dirty="0" smtClean="0">
                <a:solidFill>
                  <a:srgbClr val="0070C0"/>
                </a:solidFill>
              </a:rPr>
              <a:t>report</a:t>
            </a:r>
            <a:r>
              <a:rPr lang="en-GB" dirty="0" smtClean="0"/>
              <a:t>:</a:t>
            </a:r>
          </a:p>
          <a:p>
            <a:pPr lvl="1"/>
            <a:endParaRPr lang="en-GB" b="1" u="sng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Subject </a:t>
            </a:r>
            <a:r>
              <a:rPr lang="en-US" i="1" dirty="0"/>
              <a:t>matter</a:t>
            </a:r>
            <a:r>
              <a:rPr lang="en-US" dirty="0"/>
              <a:t>. Brief description of the objective and scope of the study.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</a:t>
            </a:r>
            <a:r>
              <a:rPr lang="en-US" dirty="0"/>
              <a:t>(France, Spain and Portugal).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US" i="1" dirty="0" smtClean="0"/>
              <a:t>Follow-up </a:t>
            </a:r>
            <a:r>
              <a:rPr lang="en-US" i="1" dirty="0"/>
              <a:t>of the functioning of the balancing schemes since its application (1st October 2015 in France and 1st October 2016 in Portugal and Spain) to 30th September 2017. </a:t>
            </a:r>
            <a:r>
              <a:rPr lang="en-US" dirty="0"/>
              <a:t>(drafter: TSOs)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Conclusions </a:t>
            </a:r>
            <a:r>
              <a:rPr lang="en-US" i="1" dirty="0"/>
              <a:t>and recommendations. </a:t>
            </a:r>
            <a:r>
              <a:rPr lang="en-US" dirty="0"/>
              <a:t>(drafter: TSOs, NRAs)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US" dirty="0" smtClean="0">
                <a:ea typeface="Arial Unicode MS" pitchFamily="34" charset="-128"/>
              </a:rPr>
              <a:t>Deadline: February 2018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VII. Interoperability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VII.1 Interconnection Agreements (IA) in the region </a:t>
            </a:r>
          </a:p>
          <a:p>
            <a:pPr lvl="0" algn="just"/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VII.2 Data exchange </a:t>
            </a: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3400" algn="l"/>
              </a:tabLst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43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VIII.1 Project candidates – PCIs in the region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VIII.2 </a:t>
            </a:r>
            <a:r>
              <a:rPr lang="en-GB" b="1" dirty="0"/>
              <a:t>Status of the adoption process of the 3</a:t>
            </a:r>
            <a:r>
              <a:rPr lang="en-GB" b="1" baseline="30000" dirty="0"/>
              <a:t>rd</a:t>
            </a:r>
            <a:r>
              <a:rPr lang="en-GB" b="1" dirty="0"/>
              <a:t> list of </a:t>
            </a:r>
            <a:r>
              <a:rPr lang="en-GB" b="1" dirty="0" smtClean="0"/>
              <a:t>PCIs</a:t>
            </a:r>
          </a:p>
          <a:p>
            <a:pPr algn="just">
              <a:tabLst>
                <a:tab pos="533400" algn="l"/>
              </a:tabLst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sz="1600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VIII.3 </a:t>
            </a:r>
            <a:r>
              <a:rPr lang="en-GB" b="1" dirty="0" smtClean="0"/>
              <a:t>GRIP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771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1226555" y="1274167"/>
            <a:ext cx="6484672" cy="4893595"/>
            <a:chOff x="209550" y="85724"/>
            <a:chExt cx="8898446" cy="671512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51520" y="224645"/>
              <a:ext cx="287151" cy="86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7AAE"/>
                      </a:gs>
                      <a:gs pos="100000">
                        <a:srgbClr val="00385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CB7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s-ES_tradnl" altLang="en-US" sz="3000" dirty="0" smtClean="0">
                <a:solidFill>
                  <a:srgbClr val="007AAE"/>
                </a:solidFill>
                <a:latin typeface="Verdana" pitchFamily="34" charset="0"/>
                <a:ea typeface="+mj-ea"/>
                <a:cs typeface="Arial" charset="0"/>
              </a:endParaRP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719572" y="728700"/>
              <a:ext cx="8388424" cy="369332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dirty="0" err="1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Proceso</a:t>
              </a:r>
              <a:r>
                <a:rPr lang="en-US" altLang="en-US" dirty="0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 PCI</a:t>
              </a:r>
              <a:endParaRPr lang="es-ES_tradnl" altLang="en-US" dirty="0">
                <a:solidFill>
                  <a:srgbClr val="9CB700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1" name="9 Grupo"/>
            <p:cNvGrpSpPr/>
            <p:nvPr/>
          </p:nvGrpSpPr>
          <p:grpSpPr>
            <a:xfrm>
              <a:off x="209550" y="85724"/>
              <a:ext cx="8724900" cy="6715125"/>
              <a:chOff x="209550" y="85724"/>
              <a:chExt cx="8724900" cy="6715125"/>
            </a:xfrm>
          </p:grpSpPr>
          <p:sp>
            <p:nvSpPr>
              <p:cNvPr id="21" name="19 Rectángulo"/>
              <p:cNvSpPr/>
              <p:nvPr/>
            </p:nvSpPr>
            <p:spPr>
              <a:xfrm>
                <a:off x="395535" y="1052736"/>
                <a:ext cx="8496943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acuerdo con el Reglamento 347/2013, el proceso PCI se repite cada dos años, y se seleccionan aquellos proyectos que son de interés para el conjunto de Europa. La última lista PCI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proyectos candidatos a ser seleccionados como PCI tienen que estar incluidos obligatoriamente en el último TYNDP en vigor.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Enagás tiene 2 </a:t>
                </a:r>
                <a:r>
                  <a:rPr lang="es-ES_tradnl" sz="16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PCIs</a:t>
                </a: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MidCat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3ª IP ES-PT. </a:t>
                </a:r>
                <a:endPara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endParaRPr lang="es-E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2" name="20 Grupo"/>
              <p:cNvGrpSpPr/>
              <p:nvPr/>
            </p:nvGrpSpPr>
            <p:grpSpPr>
              <a:xfrm>
                <a:off x="209550" y="85724"/>
                <a:ext cx="8724900" cy="6715125"/>
                <a:chOff x="209550" y="85724"/>
                <a:chExt cx="8724900" cy="6715125"/>
              </a:xfrm>
            </p:grpSpPr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55"/>
                <a:stretch/>
              </p:blipFill>
              <p:spPr bwMode="auto">
                <a:xfrm>
                  <a:off x="209550" y="85724"/>
                  <a:ext cx="8724900" cy="67151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24" name="22 Grupo"/>
                <p:cNvGrpSpPr/>
                <p:nvPr/>
              </p:nvGrpSpPr>
              <p:grpSpPr>
                <a:xfrm>
                  <a:off x="4400067" y="2972279"/>
                  <a:ext cx="2334649" cy="926909"/>
                  <a:chOff x="4572000" y="2708920"/>
                  <a:chExt cx="2334649" cy="926909"/>
                </a:xfrm>
              </p:grpSpPr>
              <p:sp>
                <p:nvSpPr>
                  <p:cNvPr id="30" name="28 Forma libre"/>
                  <p:cNvSpPr/>
                  <p:nvPr/>
                </p:nvSpPr>
                <p:spPr>
                  <a:xfrm>
                    <a:off x="4572000" y="2708920"/>
                    <a:ext cx="674117" cy="797942"/>
                  </a:xfrm>
                  <a:custGeom>
                    <a:avLst/>
                    <a:gdLst>
                      <a:gd name="connsiteX0" fmla="*/ 0 w 746125"/>
                      <a:gd name="connsiteY0" fmla="*/ 0 h 869950"/>
                      <a:gd name="connsiteX1" fmla="*/ 9525 w 746125"/>
                      <a:gd name="connsiteY1" fmla="*/ 15875 h 869950"/>
                      <a:gd name="connsiteX2" fmla="*/ 12700 w 746125"/>
                      <a:gd name="connsiteY2" fmla="*/ 25400 h 869950"/>
                      <a:gd name="connsiteX3" fmla="*/ 19050 w 746125"/>
                      <a:gd name="connsiteY3" fmla="*/ 34925 h 869950"/>
                      <a:gd name="connsiteX4" fmla="*/ 25400 w 746125"/>
                      <a:gd name="connsiteY4" fmla="*/ 53975 h 869950"/>
                      <a:gd name="connsiteX5" fmla="*/ 28575 w 746125"/>
                      <a:gd name="connsiteY5" fmla="*/ 63500 h 869950"/>
                      <a:gd name="connsiteX6" fmla="*/ 38100 w 746125"/>
                      <a:gd name="connsiteY6" fmla="*/ 66675 h 869950"/>
                      <a:gd name="connsiteX7" fmla="*/ 41275 w 746125"/>
                      <a:gd name="connsiteY7" fmla="*/ 76200 h 869950"/>
                      <a:gd name="connsiteX8" fmla="*/ 50800 w 746125"/>
                      <a:gd name="connsiteY8" fmla="*/ 82550 h 869950"/>
                      <a:gd name="connsiteX9" fmla="*/ 60325 w 746125"/>
                      <a:gd name="connsiteY9" fmla="*/ 92075 h 869950"/>
                      <a:gd name="connsiteX10" fmla="*/ 63500 w 746125"/>
                      <a:gd name="connsiteY10" fmla="*/ 101600 h 869950"/>
                      <a:gd name="connsiteX11" fmla="*/ 79375 w 746125"/>
                      <a:gd name="connsiteY11" fmla="*/ 120650 h 869950"/>
                      <a:gd name="connsiteX12" fmla="*/ 82550 w 746125"/>
                      <a:gd name="connsiteY12" fmla="*/ 130175 h 869950"/>
                      <a:gd name="connsiteX13" fmla="*/ 92075 w 746125"/>
                      <a:gd name="connsiteY13" fmla="*/ 171450 h 869950"/>
                      <a:gd name="connsiteX14" fmla="*/ 98425 w 746125"/>
                      <a:gd name="connsiteY14" fmla="*/ 180975 h 869950"/>
                      <a:gd name="connsiteX15" fmla="*/ 107950 w 746125"/>
                      <a:gd name="connsiteY15" fmla="*/ 187325 h 869950"/>
                      <a:gd name="connsiteX16" fmla="*/ 123825 w 746125"/>
                      <a:gd name="connsiteY16" fmla="*/ 203200 h 869950"/>
                      <a:gd name="connsiteX17" fmla="*/ 130175 w 746125"/>
                      <a:gd name="connsiteY17" fmla="*/ 212725 h 869950"/>
                      <a:gd name="connsiteX18" fmla="*/ 136525 w 746125"/>
                      <a:gd name="connsiteY18" fmla="*/ 225425 h 869950"/>
                      <a:gd name="connsiteX19" fmla="*/ 146050 w 746125"/>
                      <a:gd name="connsiteY19" fmla="*/ 228600 h 869950"/>
                      <a:gd name="connsiteX20" fmla="*/ 149225 w 746125"/>
                      <a:gd name="connsiteY20" fmla="*/ 238125 h 869950"/>
                      <a:gd name="connsiteX21" fmla="*/ 171450 w 746125"/>
                      <a:gd name="connsiteY21" fmla="*/ 257175 h 869950"/>
                      <a:gd name="connsiteX22" fmla="*/ 180975 w 746125"/>
                      <a:gd name="connsiteY22" fmla="*/ 266700 h 869950"/>
                      <a:gd name="connsiteX23" fmla="*/ 187325 w 746125"/>
                      <a:gd name="connsiteY23" fmla="*/ 276225 h 869950"/>
                      <a:gd name="connsiteX24" fmla="*/ 206375 w 746125"/>
                      <a:gd name="connsiteY24" fmla="*/ 288925 h 869950"/>
                      <a:gd name="connsiteX25" fmla="*/ 215900 w 746125"/>
                      <a:gd name="connsiteY25" fmla="*/ 307975 h 869950"/>
                      <a:gd name="connsiteX26" fmla="*/ 219075 w 746125"/>
                      <a:gd name="connsiteY26" fmla="*/ 317500 h 869950"/>
                      <a:gd name="connsiteX27" fmla="*/ 231775 w 746125"/>
                      <a:gd name="connsiteY27" fmla="*/ 336550 h 869950"/>
                      <a:gd name="connsiteX28" fmla="*/ 241300 w 746125"/>
                      <a:gd name="connsiteY28" fmla="*/ 355600 h 869950"/>
                      <a:gd name="connsiteX29" fmla="*/ 269875 w 746125"/>
                      <a:gd name="connsiteY29" fmla="*/ 371475 h 869950"/>
                      <a:gd name="connsiteX30" fmla="*/ 279400 w 746125"/>
                      <a:gd name="connsiteY30" fmla="*/ 381000 h 869950"/>
                      <a:gd name="connsiteX31" fmla="*/ 285750 w 746125"/>
                      <a:gd name="connsiteY31" fmla="*/ 390525 h 869950"/>
                      <a:gd name="connsiteX32" fmla="*/ 295275 w 746125"/>
                      <a:gd name="connsiteY32" fmla="*/ 396875 h 869950"/>
                      <a:gd name="connsiteX33" fmla="*/ 304800 w 746125"/>
                      <a:gd name="connsiteY33" fmla="*/ 415925 h 869950"/>
                      <a:gd name="connsiteX34" fmla="*/ 307975 w 746125"/>
                      <a:gd name="connsiteY34" fmla="*/ 425450 h 869950"/>
                      <a:gd name="connsiteX35" fmla="*/ 314325 w 746125"/>
                      <a:gd name="connsiteY35" fmla="*/ 434975 h 869950"/>
                      <a:gd name="connsiteX36" fmla="*/ 317500 w 746125"/>
                      <a:gd name="connsiteY36" fmla="*/ 444500 h 869950"/>
                      <a:gd name="connsiteX37" fmla="*/ 323850 w 746125"/>
                      <a:gd name="connsiteY37" fmla="*/ 454025 h 869950"/>
                      <a:gd name="connsiteX38" fmla="*/ 327025 w 746125"/>
                      <a:gd name="connsiteY38" fmla="*/ 463550 h 869950"/>
                      <a:gd name="connsiteX39" fmla="*/ 336550 w 746125"/>
                      <a:gd name="connsiteY39" fmla="*/ 473075 h 869950"/>
                      <a:gd name="connsiteX40" fmla="*/ 349250 w 746125"/>
                      <a:gd name="connsiteY40" fmla="*/ 488950 h 869950"/>
                      <a:gd name="connsiteX41" fmla="*/ 365125 w 746125"/>
                      <a:gd name="connsiteY41" fmla="*/ 508000 h 869950"/>
                      <a:gd name="connsiteX42" fmla="*/ 384175 w 746125"/>
                      <a:gd name="connsiteY42" fmla="*/ 517525 h 869950"/>
                      <a:gd name="connsiteX43" fmla="*/ 393700 w 746125"/>
                      <a:gd name="connsiteY43" fmla="*/ 523875 h 869950"/>
                      <a:gd name="connsiteX44" fmla="*/ 406400 w 746125"/>
                      <a:gd name="connsiteY44" fmla="*/ 542925 h 869950"/>
                      <a:gd name="connsiteX45" fmla="*/ 409575 w 746125"/>
                      <a:gd name="connsiteY45" fmla="*/ 552450 h 869950"/>
                      <a:gd name="connsiteX46" fmla="*/ 422275 w 746125"/>
                      <a:gd name="connsiteY46" fmla="*/ 571500 h 869950"/>
                      <a:gd name="connsiteX47" fmla="*/ 444500 w 746125"/>
                      <a:gd name="connsiteY47" fmla="*/ 577850 h 869950"/>
                      <a:gd name="connsiteX48" fmla="*/ 454025 w 746125"/>
                      <a:gd name="connsiteY48" fmla="*/ 581025 h 869950"/>
                      <a:gd name="connsiteX49" fmla="*/ 479425 w 746125"/>
                      <a:gd name="connsiteY49" fmla="*/ 587375 h 869950"/>
                      <a:gd name="connsiteX50" fmla="*/ 488950 w 746125"/>
                      <a:gd name="connsiteY50" fmla="*/ 593725 h 869950"/>
                      <a:gd name="connsiteX51" fmla="*/ 498475 w 746125"/>
                      <a:gd name="connsiteY51" fmla="*/ 612775 h 869950"/>
                      <a:gd name="connsiteX52" fmla="*/ 514350 w 746125"/>
                      <a:gd name="connsiteY52" fmla="*/ 631825 h 869950"/>
                      <a:gd name="connsiteX53" fmla="*/ 527050 w 746125"/>
                      <a:gd name="connsiteY53" fmla="*/ 657225 h 869950"/>
                      <a:gd name="connsiteX54" fmla="*/ 542925 w 746125"/>
                      <a:gd name="connsiteY54" fmla="*/ 682625 h 869950"/>
                      <a:gd name="connsiteX55" fmla="*/ 555625 w 746125"/>
                      <a:gd name="connsiteY55" fmla="*/ 701675 h 869950"/>
                      <a:gd name="connsiteX56" fmla="*/ 565150 w 746125"/>
                      <a:gd name="connsiteY56" fmla="*/ 704850 h 869950"/>
                      <a:gd name="connsiteX57" fmla="*/ 574675 w 746125"/>
                      <a:gd name="connsiteY57" fmla="*/ 711200 h 869950"/>
                      <a:gd name="connsiteX58" fmla="*/ 587375 w 746125"/>
                      <a:gd name="connsiteY58" fmla="*/ 717550 h 869950"/>
                      <a:gd name="connsiteX59" fmla="*/ 590550 w 746125"/>
                      <a:gd name="connsiteY59" fmla="*/ 727075 h 869950"/>
                      <a:gd name="connsiteX60" fmla="*/ 593725 w 746125"/>
                      <a:gd name="connsiteY60" fmla="*/ 746125 h 869950"/>
                      <a:gd name="connsiteX61" fmla="*/ 600075 w 746125"/>
                      <a:gd name="connsiteY61" fmla="*/ 758825 h 869950"/>
                      <a:gd name="connsiteX62" fmla="*/ 603250 w 746125"/>
                      <a:gd name="connsiteY62" fmla="*/ 768350 h 869950"/>
                      <a:gd name="connsiteX63" fmla="*/ 609600 w 746125"/>
                      <a:gd name="connsiteY63" fmla="*/ 777875 h 869950"/>
                      <a:gd name="connsiteX64" fmla="*/ 628650 w 746125"/>
                      <a:gd name="connsiteY64" fmla="*/ 793750 h 869950"/>
                      <a:gd name="connsiteX65" fmla="*/ 635000 w 746125"/>
                      <a:gd name="connsiteY65" fmla="*/ 803275 h 869950"/>
                      <a:gd name="connsiteX66" fmla="*/ 654050 w 746125"/>
                      <a:gd name="connsiteY66" fmla="*/ 815975 h 869950"/>
                      <a:gd name="connsiteX67" fmla="*/ 663575 w 746125"/>
                      <a:gd name="connsiteY67" fmla="*/ 822325 h 869950"/>
                      <a:gd name="connsiteX68" fmla="*/ 673100 w 746125"/>
                      <a:gd name="connsiteY68" fmla="*/ 828675 h 869950"/>
                      <a:gd name="connsiteX69" fmla="*/ 688975 w 746125"/>
                      <a:gd name="connsiteY69" fmla="*/ 831850 h 869950"/>
                      <a:gd name="connsiteX70" fmla="*/ 708025 w 746125"/>
                      <a:gd name="connsiteY70" fmla="*/ 847725 h 869950"/>
                      <a:gd name="connsiteX71" fmla="*/ 720725 w 746125"/>
                      <a:gd name="connsiteY71" fmla="*/ 860425 h 869950"/>
                      <a:gd name="connsiteX72" fmla="*/ 746125 w 746125"/>
                      <a:gd name="connsiteY72" fmla="*/ 869950 h 86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746125" h="869950">
                        <a:moveTo>
                          <a:pt x="0" y="0"/>
                        </a:moveTo>
                        <a:cubicBezTo>
                          <a:pt x="3175" y="5292"/>
                          <a:pt x="6765" y="10355"/>
                          <a:pt x="9525" y="15875"/>
                        </a:cubicBezTo>
                        <a:cubicBezTo>
                          <a:pt x="11022" y="18868"/>
                          <a:pt x="11203" y="22407"/>
                          <a:pt x="12700" y="25400"/>
                        </a:cubicBezTo>
                        <a:cubicBezTo>
                          <a:pt x="14407" y="28813"/>
                          <a:pt x="17500" y="31438"/>
                          <a:pt x="19050" y="34925"/>
                        </a:cubicBezTo>
                        <a:cubicBezTo>
                          <a:pt x="21768" y="41042"/>
                          <a:pt x="23283" y="47625"/>
                          <a:pt x="25400" y="53975"/>
                        </a:cubicBezTo>
                        <a:cubicBezTo>
                          <a:pt x="26458" y="57150"/>
                          <a:pt x="25400" y="62442"/>
                          <a:pt x="28575" y="63500"/>
                        </a:cubicBezTo>
                        <a:lnTo>
                          <a:pt x="38100" y="66675"/>
                        </a:lnTo>
                        <a:cubicBezTo>
                          <a:pt x="39158" y="69850"/>
                          <a:pt x="39184" y="73587"/>
                          <a:pt x="41275" y="76200"/>
                        </a:cubicBezTo>
                        <a:cubicBezTo>
                          <a:pt x="43659" y="79180"/>
                          <a:pt x="47869" y="80107"/>
                          <a:pt x="50800" y="82550"/>
                        </a:cubicBezTo>
                        <a:cubicBezTo>
                          <a:pt x="54249" y="85425"/>
                          <a:pt x="57150" y="88900"/>
                          <a:pt x="60325" y="92075"/>
                        </a:cubicBezTo>
                        <a:cubicBezTo>
                          <a:pt x="61383" y="95250"/>
                          <a:pt x="62003" y="98607"/>
                          <a:pt x="63500" y="101600"/>
                        </a:cubicBezTo>
                        <a:cubicBezTo>
                          <a:pt x="67920" y="110441"/>
                          <a:pt x="72353" y="113628"/>
                          <a:pt x="79375" y="120650"/>
                        </a:cubicBezTo>
                        <a:cubicBezTo>
                          <a:pt x="80433" y="123825"/>
                          <a:pt x="81894" y="126893"/>
                          <a:pt x="82550" y="130175"/>
                        </a:cubicBezTo>
                        <a:cubicBezTo>
                          <a:pt x="84850" y="141676"/>
                          <a:pt x="84988" y="160819"/>
                          <a:pt x="92075" y="171450"/>
                        </a:cubicBezTo>
                        <a:cubicBezTo>
                          <a:pt x="94192" y="174625"/>
                          <a:pt x="95727" y="178277"/>
                          <a:pt x="98425" y="180975"/>
                        </a:cubicBezTo>
                        <a:cubicBezTo>
                          <a:pt x="101123" y="183673"/>
                          <a:pt x="104775" y="185208"/>
                          <a:pt x="107950" y="187325"/>
                        </a:cubicBezTo>
                        <a:cubicBezTo>
                          <a:pt x="124883" y="212725"/>
                          <a:pt x="102658" y="182033"/>
                          <a:pt x="123825" y="203200"/>
                        </a:cubicBezTo>
                        <a:cubicBezTo>
                          <a:pt x="126523" y="205898"/>
                          <a:pt x="128282" y="209412"/>
                          <a:pt x="130175" y="212725"/>
                        </a:cubicBezTo>
                        <a:cubicBezTo>
                          <a:pt x="132523" y="216834"/>
                          <a:pt x="133178" y="222078"/>
                          <a:pt x="136525" y="225425"/>
                        </a:cubicBezTo>
                        <a:cubicBezTo>
                          <a:pt x="138892" y="227792"/>
                          <a:pt x="142875" y="227542"/>
                          <a:pt x="146050" y="228600"/>
                        </a:cubicBezTo>
                        <a:cubicBezTo>
                          <a:pt x="147108" y="231775"/>
                          <a:pt x="147369" y="235340"/>
                          <a:pt x="149225" y="238125"/>
                        </a:cubicBezTo>
                        <a:cubicBezTo>
                          <a:pt x="154477" y="246003"/>
                          <a:pt x="164603" y="251306"/>
                          <a:pt x="171450" y="257175"/>
                        </a:cubicBezTo>
                        <a:cubicBezTo>
                          <a:pt x="174859" y="260097"/>
                          <a:pt x="178100" y="263251"/>
                          <a:pt x="180975" y="266700"/>
                        </a:cubicBezTo>
                        <a:cubicBezTo>
                          <a:pt x="183418" y="269631"/>
                          <a:pt x="184453" y="273712"/>
                          <a:pt x="187325" y="276225"/>
                        </a:cubicBezTo>
                        <a:cubicBezTo>
                          <a:pt x="193068" y="281251"/>
                          <a:pt x="206375" y="288925"/>
                          <a:pt x="206375" y="288925"/>
                        </a:cubicBezTo>
                        <a:cubicBezTo>
                          <a:pt x="214355" y="312866"/>
                          <a:pt x="203590" y="283356"/>
                          <a:pt x="215900" y="307975"/>
                        </a:cubicBezTo>
                        <a:cubicBezTo>
                          <a:pt x="217397" y="310968"/>
                          <a:pt x="217450" y="314574"/>
                          <a:pt x="219075" y="317500"/>
                        </a:cubicBezTo>
                        <a:cubicBezTo>
                          <a:pt x="222781" y="324171"/>
                          <a:pt x="229362" y="329310"/>
                          <a:pt x="231775" y="336550"/>
                        </a:cubicBezTo>
                        <a:cubicBezTo>
                          <a:pt x="234040" y="343344"/>
                          <a:pt x="235507" y="350531"/>
                          <a:pt x="241300" y="355600"/>
                        </a:cubicBezTo>
                        <a:cubicBezTo>
                          <a:pt x="254737" y="367357"/>
                          <a:pt x="256793" y="367114"/>
                          <a:pt x="269875" y="371475"/>
                        </a:cubicBezTo>
                        <a:cubicBezTo>
                          <a:pt x="273050" y="374650"/>
                          <a:pt x="276525" y="377551"/>
                          <a:pt x="279400" y="381000"/>
                        </a:cubicBezTo>
                        <a:cubicBezTo>
                          <a:pt x="281843" y="383931"/>
                          <a:pt x="283052" y="387827"/>
                          <a:pt x="285750" y="390525"/>
                        </a:cubicBezTo>
                        <a:cubicBezTo>
                          <a:pt x="288448" y="393223"/>
                          <a:pt x="292100" y="394758"/>
                          <a:pt x="295275" y="396875"/>
                        </a:cubicBezTo>
                        <a:cubicBezTo>
                          <a:pt x="303255" y="420816"/>
                          <a:pt x="292490" y="391306"/>
                          <a:pt x="304800" y="415925"/>
                        </a:cubicBezTo>
                        <a:cubicBezTo>
                          <a:pt x="306297" y="418918"/>
                          <a:pt x="306478" y="422457"/>
                          <a:pt x="307975" y="425450"/>
                        </a:cubicBezTo>
                        <a:cubicBezTo>
                          <a:pt x="309682" y="428863"/>
                          <a:pt x="312618" y="431562"/>
                          <a:pt x="314325" y="434975"/>
                        </a:cubicBezTo>
                        <a:cubicBezTo>
                          <a:pt x="315822" y="437968"/>
                          <a:pt x="316003" y="441507"/>
                          <a:pt x="317500" y="444500"/>
                        </a:cubicBezTo>
                        <a:cubicBezTo>
                          <a:pt x="319207" y="447913"/>
                          <a:pt x="322143" y="450612"/>
                          <a:pt x="323850" y="454025"/>
                        </a:cubicBezTo>
                        <a:cubicBezTo>
                          <a:pt x="325347" y="457018"/>
                          <a:pt x="325169" y="460765"/>
                          <a:pt x="327025" y="463550"/>
                        </a:cubicBezTo>
                        <a:cubicBezTo>
                          <a:pt x="329516" y="467286"/>
                          <a:pt x="333375" y="469900"/>
                          <a:pt x="336550" y="473075"/>
                        </a:cubicBezTo>
                        <a:cubicBezTo>
                          <a:pt x="341762" y="488712"/>
                          <a:pt x="335993" y="477903"/>
                          <a:pt x="349250" y="488950"/>
                        </a:cubicBezTo>
                        <a:cubicBezTo>
                          <a:pt x="380458" y="514957"/>
                          <a:pt x="340150" y="483025"/>
                          <a:pt x="365125" y="508000"/>
                        </a:cubicBezTo>
                        <a:cubicBezTo>
                          <a:pt x="374224" y="517099"/>
                          <a:pt x="373846" y="512360"/>
                          <a:pt x="384175" y="517525"/>
                        </a:cubicBezTo>
                        <a:cubicBezTo>
                          <a:pt x="387588" y="519232"/>
                          <a:pt x="390525" y="521758"/>
                          <a:pt x="393700" y="523875"/>
                        </a:cubicBezTo>
                        <a:cubicBezTo>
                          <a:pt x="401249" y="546523"/>
                          <a:pt x="390545" y="519142"/>
                          <a:pt x="406400" y="542925"/>
                        </a:cubicBezTo>
                        <a:cubicBezTo>
                          <a:pt x="408256" y="545710"/>
                          <a:pt x="407950" y="549524"/>
                          <a:pt x="409575" y="552450"/>
                        </a:cubicBezTo>
                        <a:cubicBezTo>
                          <a:pt x="413281" y="559121"/>
                          <a:pt x="415035" y="569087"/>
                          <a:pt x="422275" y="571500"/>
                        </a:cubicBezTo>
                        <a:cubicBezTo>
                          <a:pt x="445113" y="579113"/>
                          <a:pt x="416593" y="569877"/>
                          <a:pt x="444500" y="577850"/>
                        </a:cubicBezTo>
                        <a:cubicBezTo>
                          <a:pt x="447718" y="578769"/>
                          <a:pt x="450778" y="580213"/>
                          <a:pt x="454025" y="581025"/>
                        </a:cubicBezTo>
                        <a:cubicBezTo>
                          <a:pt x="461271" y="582836"/>
                          <a:pt x="472167" y="583746"/>
                          <a:pt x="479425" y="587375"/>
                        </a:cubicBezTo>
                        <a:cubicBezTo>
                          <a:pt x="482838" y="589082"/>
                          <a:pt x="485775" y="591608"/>
                          <a:pt x="488950" y="593725"/>
                        </a:cubicBezTo>
                        <a:cubicBezTo>
                          <a:pt x="492132" y="603271"/>
                          <a:pt x="491636" y="604569"/>
                          <a:pt x="498475" y="612775"/>
                        </a:cubicBezTo>
                        <a:cubicBezTo>
                          <a:pt x="509083" y="625505"/>
                          <a:pt x="506882" y="618134"/>
                          <a:pt x="514350" y="631825"/>
                        </a:cubicBezTo>
                        <a:cubicBezTo>
                          <a:pt x="518883" y="640135"/>
                          <a:pt x="521799" y="649349"/>
                          <a:pt x="527050" y="657225"/>
                        </a:cubicBezTo>
                        <a:cubicBezTo>
                          <a:pt x="532087" y="664781"/>
                          <a:pt x="539096" y="674966"/>
                          <a:pt x="542925" y="682625"/>
                        </a:cubicBezTo>
                        <a:cubicBezTo>
                          <a:pt x="548750" y="694275"/>
                          <a:pt x="542083" y="692647"/>
                          <a:pt x="555625" y="701675"/>
                        </a:cubicBezTo>
                        <a:cubicBezTo>
                          <a:pt x="558410" y="703531"/>
                          <a:pt x="562157" y="703353"/>
                          <a:pt x="565150" y="704850"/>
                        </a:cubicBezTo>
                        <a:cubicBezTo>
                          <a:pt x="568563" y="706557"/>
                          <a:pt x="571362" y="709307"/>
                          <a:pt x="574675" y="711200"/>
                        </a:cubicBezTo>
                        <a:cubicBezTo>
                          <a:pt x="578784" y="713548"/>
                          <a:pt x="583142" y="715433"/>
                          <a:pt x="587375" y="717550"/>
                        </a:cubicBezTo>
                        <a:cubicBezTo>
                          <a:pt x="588433" y="720725"/>
                          <a:pt x="589824" y="723808"/>
                          <a:pt x="590550" y="727075"/>
                        </a:cubicBezTo>
                        <a:cubicBezTo>
                          <a:pt x="591947" y="733359"/>
                          <a:pt x="591875" y="739959"/>
                          <a:pt x="593725" y="746125"/>
                        </a:cubicBezTo>
                        <a:cubicBezTo>
                          <a:pt x="595085" y="750658"/>
                          <a:pt x="598211" y="754475"/>
                          <a:pt x="600075" y="758825"/>
                        </a:cubicBezTo>
                        <a:cubicBezTo>
                          <a:pt x="601393" y="761901"/>
                          <a:pt x="601753" y="765357"/>
                          <a:pt x="603250" y="768350"/>
                        </a:cubicBezTo>
                        <a:cubicBezTo>
                          <a:pt x="604957" y="771763"/>
                          <a:pt x="606902" y="775177"/>
                          <a:pt x="609600" y="777875"/>
                        </a:cubicBezTo>
                        <a:cubicBezTo>
                          <a:pt x="634575" y="802850"/>
                          <a:pt x="602643" y="762542"/>
                          <a:pt x="628650" y="793750"/>
                        </a:cubicBezTo>
                        <a:cubicBezTo>
                          <a:pt x="631093" y="796681"/>
                          <a:pt x="632128" y="800762"/>
                          <a:pt x="635000" y="803275"/>
                        </a:cubicBezTo>
                        <a:cubicBezTo>
                          <a:pt x="640743" y="808301"/>
                          <a:pt x="647700" y="811742"/>
                          <a:pt x="654050" y="815975"/>
                        </a:cubicBezTo>
                        <a:lnTo>
                          <a:pt x="663575" y="822325"/>
                        </a:lnTo>
                        <a:cubicBezTo>
                          <a:pt x="666750" y="824442"/>
                          <a:pt x="669358" y="827927"/>
                          <a:pt x="673100" y="828675"/>
                        </a:cubicBezTo>
                        <a:lnTo>
                          <a:pt x="688975" y="831850"/>
                        </a:lnTo>
                        <a:cubicBezTo>
                          <a:pt x="714661" y="866097"/>
                          <a:pt x="684529" y="830942"/>
                          <a:pt x="708025" y="847725"/>
                        </a:cubicBezTo>
                        <a:cubicBezTo>
                          <a:pt x="712897" y="851205"/>
                          <a:pt x="715370" y="857748"/>
                          <a:pt x="720725" y="860425"/>
                        </a:cubicBezTo>
                        <a:cubicBezTo>
                          <a:pt x="757396" y="878761"/>
                          <a:pt x="728402" y="852227"/>
                          <a:pt x="746125" y="86995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29 Forma libre"/>
                  <p:cNvSpPr/>
                  <p:nvPr/>
                </p:nvSpPr>
                <p:spPr>
                  <a:xfrm>
                    <a:off x="5611893" y="3486619"/>
                    <a:ext cx="648072" cy="149210"/>
                  </a:xfrm>
                  <a:custGeom>
                    <a:avLst/>
                    <a:gdLst>
                      <a:gd name="connsiteX0" fmla="*/ 0 w 723900"/>
                      <a:gd name="connsiteY0" fmla="*/ 188122 h 192908"/>
                      <a:gd name="connsiteX1" fmla="*/ 104775 w 723900"/>
                      <a:gd name="connsiteY1" fmla="*/ 190503 h 192908"/>
                      <a:gd name="connsiteX2" fmla="*/ 123825 w 723900"/>
                      <a:gd name="connsiteY2" fmla="*/ 173834 h 192908"/>
                      <a:gd name="connsiteX3" fmla="*/ 126207 w 723900"/>
                      <a:gd name="connsiteY3" fmla="*/ 161928 h 192908"/>
                      <a:gd name="connsiteX4" fmla="*/ 140494 w 723900"/>
                      <a:gd name="connsiteY4" fmla="*/ 164309 h 192908"/>
                      <a:gd name="connsiteX5" fmla="*/ 154782 w 723900"/>
                      <a:gd name="connsiteY5" fmla="*/ 169072 h 192908"/>
                      <a:gd name="connsiteX6" fmla="*/ 161925 w 723900"/>
                      <a:gd name="connsiteY6" fmla="*/ 173834 h 192908"/>
                      <a:gd name="connsiteX7" fmla="*/ 173832 w 723900"/>
                      <a:gd name="connsiteY7" fmla="*/ 176215 h 192908"/>
                      <a:gd name="connsiteX8" fmla="*/ 247650 w 723900"/>
                      <a:gd name="connsiteY8" fmla="*/ 173834 h 192908"/>
                      <a:gd name="connsiteX9" fmla="*/ 252413 w 723900"/>
                      <a:gd name="connsiteY9" fmla="*/ 166690 h 192908"/>
                      <a:gd name="connsiteX10" fmla="*/ 266700 w 723900"/>
                      <a:gd name="connsiteY10" fmla="*/ 161928 h 192908"/>
                      <a:gd name="connsiteX11" fmla="*/ 288132 w 723900"/>
                      <a:gd name="connsiteY11" fmla="*/ 157165 h 192908"/>
                      <a:gd name="connsiteX12" fmla="*/ 295275 w 723900"/>
                      <a:gd name="connsiteY12" fmla="*/ 154784 h 192908"/>
                      <a:gd name="connsiteX13" fmla="*/ 311944 w 723900"/>
                      <a:gd name="connsiteY13" fmla="*/ 152403 h 192908"/>
                      <a:gd name="connsiteX14" fmla="*/ 326232 w 723900"/>
                      <a:gd name="connsiteY14" fmla="*/ 150022 h 192908"/>
                      <a:gd name="connsiteX15" fmla="*/ 333375 w 723900"/>
                      <a:gd name="connsiteY15" fmla="*/ 147640 h 192908"/>
                      <a:gd name="connsiteX16" fmla="*/ 376238 w 723900"/>
                      <a:gd name="connsiteY16" fmla="*/ 140497 h 192908"/>
                      <a:gd name="connsiteX17" fmla="*/ 397669 w 723900"/>
                      <a:gd name="connsiteY17" fmla="*/ 130972 h 192908"/>
                      <a:gd name="connsiteX18" fmla="*/ 414338 w 723900"/>
                      <a:gd name="connsiteY18" fmla="*/ 126209 h 192908"/>
                      <a:gd name="connsiteX19" fmla="*/ 435769 w 723900"/>
                      <a:gd name="connsiteY19" fmla="*/ 119065 h 192908"/>
                      <a:gd name="connsiteX20" fmla="*/ 442913 w 723900"/>
                      <a:gd name="connsiteY20" fmla="*/ 116684 h 192908"/>
                      <a:gd name="connsiteX21" fmla="*/ 459582 w 723900"/>
                      <a:gd name="connsiteY21" fmla="*/ 111922 h 192908"/>
                      <a:gd name="connsiteX22" fmla="*/ 473869 w 723900"/>
                      <a:gd name="connsiteY22" fmla="*/ 102397 h 192908"/>
                      <a:gd name="connsiteX23" fmla="*/ 488157 w 723900"/>
                      <a:gd name="connsiteY23" fmla="*/ 92872 h 192908"/>
                      <a:gd name="connsiteX24" fmla="*/ 495300 w 723900"/>
                      <a:gd name="connsiteY24" fmla="*/ 88109 h 192908"/>
                      <a:gd name="connsiteX25" fmla="*/ 509588 w 723900"/>
                      <a:gd name="connsiteY25" fmla="*/ 83347 h 192908"/>
                      <a:gd name="connsiteX26" fmla="*/ 531019 w 723900"/>
                      <a:gd name="connsiteY26" fmla="*/ 76203 h 192908"/>
                      <a:gd name="connsiteX27" fmla="*/ 538163 w 723900"/>
                      <a:gd name="connsiteY27" fmla="*/ 73822 h 192908"/>
                      <a:gd name="connsiteX28" fmla="*/ 559594 w 723900"/>
                      <a:gd name="connsiteY28" fmla="*/ 59534 h 192908"/>
                      <a:gd name="connsiteX29" fmla="*/ 566738 w 723900"/>
                      <a:gd name="connsiteY29" fmla="*/ 54772 h 192908"/>
                      <a:gd name="connsiteX30" fmla="*/ 573882 w 723900"/>
                      <a:gd name="connsiteY30" fmla="*/ 52390 h 192908"/>
                      <a:gd name="connsiteX31" fmla="*/ 588169 w 723900"/>
                      <a:gd name="connsiteY31" fmla="*/ 42865 h 192908"/>
                      <a:gd name="connsiteX32" fmla="*/ 595313 w 723900"/>
                      <a:gd name="connsiteY32" fmla="*/ 38103 h 192908"/>
                      <a:gd name="connsiteX33" fmla="*/ 602457 w 723900"/>
                      <a:gd name="connsiteY33" fmla="*/ 33340 h 192908"/>
                      <a:gd name="connsiteX34" fmla="*/ 616744 w 723900"/>
                      <a:gd name="connsiteY34" fmla="*/ 26197 h 192908"/>
                      <a:gd name="connsiteX35" fmla="*/ 631032 w 723900"/>
                      <a:gd name="connsiteY35" fmla="*/ 21434 h 192908"/>
                      <a:gd name="connsiteX36" fmla="*/ 645319 w 723900"/>
                      <a:gd name="connsiteY36" fmla="*/ 16672 h 192908"/>
                      <a:gd name="connsiteX37" fmla="*/ 654844 w 723900"/>
                      <a:gd name="connsiteY37" fmla="*/ 14290 h 192908"/>
                      <a:gd name="connsiteX38" fmla="*/ 669132 w 723900"/>
                      <a:gd name="connsiteY38" fmla="*/ 4765 h 192908"/>
                      <a:gd name="connsiteX39" fmla="*/ 700088 w 723900"/>
                      <a:gd name="connsiteY39" fmla="*/ 2384 h 192908"/>
                      <a:gd name="connsiteX40" fmla="*/ 723900 w 723900"/>
                      <a:gd name="connsiteY40" fmla="*/ 3 h 192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23900" h="192908">
                        <a:moveTo>
                          <a:pt x="0" y="188122"/>
                        </a:moveTo>
                        <a:cubicBezTo>
                          <a:pt x="77774" y="193882"/>
                          <a:pt x="42841" y="194146"/>
                          <a:pt x="104775" y="190503"/>
                        </a:cubicBezTo>
                        <a:cubicBezTo>
                          <a:pt x="121444" y="179391"/>
                          <a:pt x="115888" y="185741"/>
                          <a:pt x="123825" y="173834"/>
                        </a:cubicBezTo>
                        <a:cubicBezTo>
                          <a:pt x="124619" y="169865"/>
                          <a:pt x="122693" y="163936"/>
                          <a:pt x="126207" y="161928"/>
                        </a:cubicBezTo>
                        <a:cubicBezTo>
                          <a:pt x="130399" y="159533"/>
                          <a:pt x="135810" y="163138"/>
                          <a:pt x="140494" y="164309"/>
                        </a:cubicBezTo>
                        <a:cubicBezTo>
                          <a:pt x="145364" y="165527"/>
                          <a:pt x="150605" y="166287"/>
                          <a:pt x="154782" y="169072"/>
                        </a:cubicBezTo>
                        <a:cubicBezTo>
                          <a:pt x="157163" y="170659"/>
                          <a:pt x="159246" y="172829"/>
                          <a:pt x="161925" y="173834"/>
                        </a:cubicBezTo>
                        <a:cubicBezTo>
                          <a:pt x="165715" y="175255"/>
                          <a:pt x="169863" y="175421"/>
                          <a:pt x="173832" y="176215"/>
                        </a:cubicBezTo>
                        <a:cubicBezTo>
                          <a:pt x="198438" y="175421"/>
                          <a:pt x="223210" y="176796"/>
                          <a:pt x="247650" y="173834"/>
                        </a:cubicBezTo>
                        <a:cubicBezTo>
                          <a:pt x="250491" y="173490"/>
                          <a:pt x="249986" y="168207"/>
                          <a:pt x="252413" y="166690"/>
                        </a:cubicBezTo>
                        <a:cubicBezTo>
                          <a:pt x="256670" y="164029"/>
                          <a:pt x="261938" y="163515"/>
                          <a:pt x="266700" y="161928"/>
                        </a:cubicBezTo>
                        <a:cubicBezTo>
                          <a:pt x="282781" y="156568"/>
                          <a:pt x="262988" y="162753"/>
                          <a:pt x="288132" y="157165"/>
                        </a:cubicBezTo>
                        <a:cubicBezTo>
                          <a:pt x="290582" y="156620"/>
                          <a:pt x="292814" y="155276"/>
                          <a:pt x="295275" y="154784"/>
                        </a:cubicBezTo>
                        <a:cubicBezTo>
                          <a:pt x="300779" y="153683"/>
                          <a:pt x="306397" y="153256"/>
                          <a:pt x="311944" y="152403"/>
                        </a:cubicBezTo>
                        <a:cubicBezTo>
                          <a:pt x="316716" y="151669"/>
                          <a:pt x="321469" y="150816"/>
                          <a:pt x="326232" y="150022"/>
                        </a:cubicBezTo>
                        <a:cubicBezTo>
                          <a:pt x="328613" y="149228"/>
                          <a:pt x="330903" y="148076"/>
                          <a:pt x="333375" y="147640"/>
                        </a:cubicBezTo>
                        <a:cubicBezTo>
                          <a:pt x="351547" y="144433"/>
                          <a:pt x="361189" y="145012"/>
                          <a:pt x="376238" y="140497"/>
                        </a:cubicBezTo>
                        <a:cubicBezTo>
                          <a:pt x="406944" y="131285"/>
                          <a:pt x="378535" y="140539"/>
                          <a:pt x="397669" y="130972"/>
                        </a:cubicBezTo>
                        <a:cubicBezTo>
                          <a:pt x="401676" y="128968"/>
                          <a:pt x="410515" y="127356"/>
                          <a:pt x="414338" y="126209"/>
                        </a:cubicBezTo>
                        <a:cubicBezTo>
                          <a:pt x="414411" y="126187"/>
                          <a:pt x="432161" y="120268"/>
                          <a:pt x="435769" y="119065"/>
                        </a:cubicBezTo>
                        <a:cubicBezTo>
                          <a:pt x="438150" y="118271"/>
                          <a:pt x="440478" y="117293"/>
                          <a:pt x="442913" y="116684"/>
                        </a:cubicBezTo>
                        <a:cubicBezTo>
                          <a:pt x="454873" y="113694"/>
                          <a:pt x="449333" y="115338"/>
                          <a:pt x="459582" y="111922"/>
                        </a:cubicBezTo>
                        <a:cubicBezTo>
                          <a:pt x="475433" y="96069"/>
                          <a:pt x="458363" y="111011"/>
                          <a:pt x="473869" y="102397"/>
                        </a:cubicBezTo>
                        <a:cubicBezTo>
                          <a:pt x="478873" y="99617"/>
                          <a:pt x="483394" y="96047"/>
                          <a:pt x="488157" y="92872"/>
                        </a:cubicBezTo>
                        <a:cubicBezTo>
                          <a:pt x="490538" y="91285"/>
                          <a:pt x="492585" y="89014"/>
                          <a:pt x="495300" y="88109"/>
                        </a:cubicBezTo>
                        <a:lnTo>
                          <a:pt x="509588" y="83347"/>
                        </a:lnTo>
                        <a:lnTo>
                          <a:pt x="531019" y="76203"/>
                        </a:lnTo>
                        <a:lnTo>
                          <a:pt x="538163" y="73822"/>
                        </a:lnTo>
                        <a:lnTo>
                          <a:pt x="559594" y="59534"/>
                        </a:lnTo>
                        <a:cubicBezTo>
                          <a:pt x="561975" y="57947"/>
                          <a:pt x="564023" y="55677"/>
                          <a:pt x="566738" y="54772"/>
                        </a:cubicBezTo>
                        <a:cubicBezTo>
                          <a:pt x="569119" y="53978"/>
                          <a:pt x="571688" y="53609"/>
                          <a:pt x="573882" y="52390"/>
                        </a:cubicBezTo>
                        <a:cubicBezTo>
                          <a:pt x="578885" y="49610"/>
                          <a:pt x="583407" y="46040"/>
                          <a:pt x="588169" y="42865"/>
                        </a:cubicBezTo>
                        <a:lnTo>
                          <a:pt x="595313" y="38103"/>
                        </a:lnTo>
                        <a:cubicBezTo>
                          <a:pt x="597694" y="36515"/>
                          <a:pt x="599742" y="34245"/>
                          <a:pt x="602457" y="33340"/>
                        </a:cubicBezTo>
                        <a:cubicBezTo>
                          <a:pt x="628505" y="24657"/>
                          <a:pt x="589051" y="38505"/>
                          <a:pt x="616744" y="26197"/>
                        </a:cubicBezTo>
                        <a:cubicBezTo>
                          <a:pt x="621332" y="24158"/>
                          <a:pt x="626269" y="23022"/>
                          <a:pt x="631032" y="21434"/>
                        </a:cubicBezTo>
                        <a:lnTo>
                          <a:pt x="645319" y="16672"/>
                        </a:lnTo>
                        <a:lnTo>
                          <a:pt x="654844" y="14290"/>
                        </a:lnTo>
                        <a:cubicBezTo>
                          <a:pt x="659607" y="11115"/>
                          <a:pt x="663425" y="5204"/>
                          <a:pt x="669132" y="4765"/>
                        </a:cubicBezTo>
                        <a:lnTo>
                          <a:pt x="700088" y="2384"/>
                        </a:lnTo>
                        <a:cubicBezTo>
                          <a:pt x="727158" y="-194"/>
                          <a:pt x="711140" y="3"/>
                          <a:pt x="723900" y="3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30 Forma libre"/>
                  <p:cNvSpPr/>
                  <p:nvPr/>
                </p:nvSpPr>
                <p:spPr>
                  <a:xfrm rot="20463199">
                    <a:off x="6635186" y="2993089"/>
                    <a:ext cx="271463" cy="371475"/>
                  </a:xfrm>
                  <a:custGeom>
                    <a:avLst/>
                    <a:gdLst>
                      <a:gd name="connsiteX0" fmla="*/ 0 w 271463"/>
                      <a:gd name="connsiteY0" fmla="*/ 371475 h 371475"/>
                      <a:gd name="connsiteX1" fmla="*/ 9525 w 271463"/>
                      <a:gd name="connsiteY1" fmla="*/ 314325 h 371475"/>
                      <a:gd name="connsiteX2" fmla="*/ 23813 w 271463"/>
                      <a:gd name="connsiteY2" fmla="*/ 280987 h 371475"/>
                      <a:gd name="connsiteX3" fmla="*/ 38100 w 271463"/>
                      <a:gd name="connsiteY3" fmla="*/ 271462 h 371475"/>
                      <a:gd name="connsiteX4" fmla="*/ 47625 w 271463"/>
                      <a:gd name="connsiteY4" fmla="*/ 242887 h 371475"/>
                      <a:gd name="connsiteX5" fmla="*/ 52388 w 271463"/>
                      <a:gd name="connsiteY5" fmla="*/ 228600 h 371475"/>
                      <a:gd name="connsiteX6" fmla="*/ 66675 w 271463"/>
                      <a:gd name="connsiteY6" fmla="*/ 223837 h 371475"/>
                      <a:gd name="connsiteX7" fmla="*/ 104775 w 271463"/>
                      <a:gd name="connsiteY7" fmla="*/ 190500 h 371475"/>
                      <a:gd name="connsiteX8" fmla="*/ 119063 w 271463"/>
                      <a:gd name="connsiteY8" fmla="*/ 180975 h 371475"/>
                      <a:gd name="connsiteX9" fmla="*/ 152400 w 271463"/>
                      <a:gd name="connsiteY9" fmla="*/ 161925 h 371475"/>
                      <a:gd name="connsiteX10" fmla="*/ 176213 w 271463"/>
                      <a:gd name="connsiteY10" fmla="*/ 133350 h 371475"/>
                      <a:gd name="connsiteX11" fmla="*/ 233363 w 271463"/>
                      <a:gd name="connsiteY11" fmla="*/ 114300 h 371475"/>
                      <a:gd name="connsiteX12" fmla="*/ 247650 w 271463"/>
                      <a:gd name="connsiteY12" fmla="*/ 104775 h 371475"/>
                      <a:gd name="connsiteX13" fmla="*/ 271463 w 271463"/>
                      <a:gd name="connsiteY13" fmla="*/ 61912 h 371475"/>
                      <a:gd name="connsiteX14" fmla="*/ 266700 w 271463"/>
                      <a:gd name="connsiteY14" fmla="*/ 33337 h 371475"/>
                      <a:gd name="connsiteX15" fmla="*/ 261938 w 271463"/>
                      <a:gd name="connsiteY15" fmla="*/ 14287 h 371475"/>
                      <a:gd name="connsiteX16" fmla="*/ 247650 w 271463"/>
                      <a:gd name="connsiteY16" fmla="*/ 9525 h 371475"/>
                      <a:gd name="connsiteX17" fmla="*/ 238125 w 271463"/>
                      <a:gd name="connsiteY17" fmla="*/ 0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1463" h="371475">
                        <a:moveTo>
                          <a:pt x="0" y="371475"/>
                        </a:moveTo>
                        <a:cubicBezTo>
                          <a:pt x="3974" y="343658"/>
                          <a:pt x="3956" y="339385"/>
                          <a:pt x="9525" y="314325"/>
                        </a:cubicBezTo>
                        <a:cubicBezTo>
                          <a:pt x="12648" y="300273"/>
                          <a:pt x="13306" y="291495"/>
                          <a:pt x="23813" y="280987"/>
                        </a:cubicBezTo>
                        <a:cubicBezTo>
                          <a:pt x="27860" y="276940"/>
                          <a:pt x="33338" y="274637"/>
                          <a:pt x="38100" y="271462"/>
                        </a:cubicBezTo>
                        <a:lnTo>
                          <a:pt x="47625" y="242887"/>
                        </a:lnTo>
                        <a:cubicBezTo>
                          <a:pt x="49213" y="238125"/>
                          <a:pt x="47626" y="230188"/>
                          <a:pt x="52388" y="228600"/>
                        </a:cubicBezTo>
                        <a:lnTo>
                          <a:pt x="66675" y="223837"/>
                        </a:lnTo>
                        <a:cubicBezTo>
                          <a:pt x="82550" y="200025"/>
                          <a:pt x="71438" y="212724"/>
                          <a:pt x="104775" y="190500"/>
                        </a:cubicBezTo>
                        <a:lnTo>
                          <a:pt x="119063" y="180975"/>
                        </a:lnTo>
                        <a:cubicBezTo>
                          <a:pt x="139320" y="150588"/>
                          <a:pt x="114148" y="181051"/>
                          <a:pt x="152400" y="161925"/>
                        </a:cubicBezTo>
                        <a:cubicBezTo>
                          <a:pt x="168004" y="154123"/>
                          <a:pt x="165273" y="144290"/>
                          <a:pt x="176213" y="133350"/>
                        </a:cubicBezTo>
                        <a:cubicBezTo>
                          <a:pt x="191055" y="118508"/>
                          <a:pt x="214311" y="117475"/>
                          <a:pt x="233363" y="114300"/>
                        </a:cubicBezTo>
                        <a:cubicBezTo>
                          <a:pt x="238125" y="111125"/>
                          <a:pt x="243881" y="109083"/>
                          <a:pt x="247650" y="104775"/>
                        </a:cubicBezTo>
                        <a:cubicBezTo>
                          <a:pt x="265285" y="84620"/>
                          <a:pt x="264921" y="81536"/>
                          <a:pt x="271463" y="61912"/>
                        </a:cubicBezTo>
                        <a:cubicBezTo>
                          <a:pt x="269875" y="52387"/>
                          <a:pt x="268594" y="42806"/>
                          <a:pt x="266700" y="33337"/>
                        </a:cubicBezTo>
                        <a:cubicBezTo>
                          <a:pt x="265416" y="26919"/>
                          <a:pt x="266027" y="19398"/>
                          <a:pt x="261938" y="14287"/>
                        </a:cubicBezTo>
                        <a:cubicBezTo>
                          <a:pt x="258802" y="10367"/>
                          <a:pt x="251955" y="12108"/>
                          <a:pt x="247650" y="9525"/>
                        </a:cubicBezTo>
                        <a:cubicBezTo>
                          <a:pt x="243800" y="7215"/>
                          <a:pt x="241300" y="3175"/>
                          <a:pt x="238125" y="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31 Triángulo isósceles"/>
                  <p:cNvSpPr/>
                  <p:nvPr/>
                </p:nvSpPr>
                <p:spPr>
                  <a:xfrm>
                    <a:off x="6354609" y="3308017"/>
                    <a:ext cx="161607" cy="178602"/>
                  </a:xfrm>
                  <a:prstGeom prst="triangle">
                    <a:avLst/>
                  </a:prstGeom>
                  <a:solidFill>
                    <a:srgbClr val="007AAE"/>
                  </a:solidFill>
                  <a:ln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/>
                  <a:lstStyle/>
                  <a:p>
                    <a:pPr algn="ctr"/>
                    <a:endParaRPr lang="en-US" sz="1200" b="1" dirty="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5" name="23 Forma libre"/>
                <p:cNvSpPr/>
                <p:nvPr/>
              </p:nvSpPr>
              <p:spPr>
                <a:xfrm>
                  <a:off x="6610350" y="2795588"/>
                  <a:ext cx="19226" cy="423862"/>
                </a:xfrm>
                <a:custGeom>
                  <a:avLst/>
                  <a:gdLst>
                    <a:gd name="connsiteX0" fmla="*/ 0 w 19226"/>
                    <a:gd name="connsiteY0" fmla="*/ 423862 h 423862"/>
                    <a:gd name="connsiteX1" fmla="*/ 4763 w 19226"/>
                    <a:gd name="connsiteY1" fmla="*/ 361950 h 423862"/>
                    <a:gd name="connsiteX2" fmla="*/ 9525 w 19226"/>
                    <a:gd name="connsiteY2" fmla="*/ 333375 h 423862"/>
                    <a:gd name="connsiteX3" fmla="*/ 14288 w 19226"/>
                    <a:gd name="connsiteY3" fmla="*/ 295275 h 423862"/>
                    <a:gd name="connsiteX4" fmla="*/ 19050 w 19226"/>
                    <a:gd name="connsiteY4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26" h="423862">
                      <a:moveTo>
                        <a:pt x="0" y="423862"/>
                      </a:moveTo>
                      <a:cubicBezTo>
                        <a:pt x="1588" y="403225"/>
                        <a:pt x="2596" y="382535"/>
                        <a:pt x="4763" y="361950"/>
                      </a:cubicBezTo>
                      <a:cubicBezTo>
                        <a:pt x="5774" y="352347"/>
                        <a:pt x="8159" y="342934"/>
                        <a:pt x="9525" y="333375"/>
                      </a:cubicBezTo>
                      <a:cubicBezTo>
                        <a:pt x="11335" y="320705"/>
                        <a:pt x="12700" y="307975"/>
                        <a:pt x="14288" y="295275"/>
                      </a:cubicBezTo>
                      <a:cubicBezTo>
                        <a:pt x="20636" y="98450"/>
                        <a:pt x="19050" y="196875"/>
                        <a:pt x="19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4 Triángulo isósceles"/>
                <p:cNvSpPr/>
                <p:nvPr/>
              </p:nvSpPr>
              <p:spPr>
                <a:xfrm>
                  <a:off x="6518180" y="27039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7" name="25 Forma libre"/>
                <p:cNvSpPr/>
                <p:nvPr/>
              </p:nvSpPr>
              <p:spPr>
                <a:xfrm>
                  <a:off x="7696200" y="1727200"/>
                  <a:ext cx="147739" cy="920750"/>
                </a:xfrm>
                <a:custGeom>
                  <a:avLst/>
                  <a:gdLst>
                    <a:gd name="connsiteX0" fmla="*/ 0 w 147739"/>
                    <a:gd name="connsiteY0" fmla="*/ 920750 h 920750"/>
                    <a:gd name="connsiteX1" fmla="*/ 6350 w 147739"/>
                    <a:gd name="connsiteY1" fmla="*/ 882650 h 920750"/>
                    <a:gd name="connsiteX2" fmla="*/ 19050 w 147739"/>
                    <a:gd name="connsiteY2" fmla="*/ 863600 h 920750"/>
                    <a:gd name="connsiteX3" fmla="*/ 6350 w 147739"/>
                    <a:gd name="connsiteY3" fmla="*/ 825500 h 920750"/>
                    <a:gd name="connsiteX4" fmla="*/ 12700 w 147739"/>
                    <a:gd name="connsiteY4" fmla="*/ 806450 h 920750"/>
                    <a:gd name="connsiteX5" fmla="*/ 25400 w 147739"/>
                    <a:gd name="connsiteY5" fmla="*/ 787400 h 920750"/>
                    <a:gd name="connsiteX6" fmla="*/ 31750 w 147739"/>
                    <a:gd name="connsiteY6" fmla="*/ 742950 h 920750"/>
                    <a:gd name="connsiteX7" fmla="*/ 38100 w 147739"/>
                    <a:gd name="connsiteY7" fmla="*/ 603250 h 920750"/>
                    <a:gd name="connsiteX8" fmla="*/ 50800 w 147739"/>
                    <a:gd name="connsiteY8" fmla="*/ 584200 h 920750"/>
                    <a:gd name="connsiteX9" fmla="*/ 63500 w 147739"/>
                    <a:gd name="connsiteY9" fmla="*/ 539750 h 920750"/>
                    <a:gd name="connsiteX10" fmla="*/ 69850 w 147739"/>
                    <a:gd name="connsiteY10" fmla="*/ 520700 h 920750"/>
                    <a:gd name="connsiteX11" fmla="*/ 76200 w 147739"/>
                    <a:gd name="connsiteY11" fmla="*/ 355600 h 920750"/>
                    <a:gd name="connsiteX12" fmla="*/ 88900 w 147739"/>
                    <a:gd name="connsiteY12" fmla="*/ 317500 h 920750"/>
                    <a:gd name="connsiteX13" fmla="*/ 95250 w 147739"/>
                    <a:gd name="connsiteY13" fmla="*/ 285750 h 920750"/>
                    <a:gd name="connsiteX14" fmla="*/ 107950 w 147739"/>
                    <a:gd name="connsiteY14" fmla="*/ 266700 h 920750"/>
                    <a:gd name="connsiteX15" fmla="*/ 127000 w 147739"/>
                    <a:gd name="connsiteY15" fmla="*/ 209550 h 920750"/>
                    <a:gd name="connsiteX16" fmla="*/ 133350 w 147739"/>
                    <a:gd name="connsiteY16" fmla="*/ 190500 h 920750"/>
                    <a:gd name="connsiteX17" fmla="*/ 146050 w 147739"/>
                    <a:gd name="connsiteY17" fmla="*/ 171450 h 920750"/>
                    <a:gd name="connsiteX18" fmla="*/ 146050 w 147739"/>
                    <a:gd name="connsiteY18" fmla="*/ 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47739" h="920750">
                      <a:moveTo>
                        <a:pt x="0" y="920750"/>
                      </a:moveTo>
                      <a:cubicBezTo>
                        <a:pt x="2117" y="908050"/>
                        <a:pt x="2279" y="894864"/>
                        <a:pt x="6350" y="882650"/>
                      </a:cubicBezTo>
                      <a:cubicBezTo>
                        <a:pt x="8763" y="875410"/>
                        <a:pt x="19050" y="871232"/>
                        <a:pt x="19050" y="863600"/>
                      </a:cubicBezTo>
                      <a:cubicBezTo>
                        <a:pt x="19050" y="850213"/>
                        <a:pt x="6350" y="825500"/>
                        <a:pt x="6350" y="825500"/>
                      </a:cubicBezTo>
                      <a:cubicBezTo>
                        <a:pt x="8467" y="819150"/>
                        <a:pt x="9707" y="812437"/>
                        <a:pt x="12700" y="806450"/>
                      </a:cubicBezTo>
                      <a:cubicBezTo>
                        <a:pt x="16113" y="799624"/>
                        <a:pt x="23207" y="794710"/>
                        <a:pt x="25400" y="787400"/>
                      </a:cubicBezTo>
                      <a:cubicBezTo>
                        <a:pt x="29701" y="773064"/>
                        <a:pt x="29633" y="757767"/>
                        <a:pt x="31750" y="742950"/>
                      </a:cubicBezTo>
                      <a:cubicBezTo>
                        <a:pt x="33867" y="696383"/>
                        <a:pt x="32546" y="649533"/>
                        <a:pt x="38100" y="603250"/>
                      </a:cubicBezTo>
                      <a:cubicBezTo>
                        <a:pt x="39009" y="595673"/>
                        <a:pt x="47387" y="591026"/>
                        <a:pt x="50800" y="584200"/>
                      </a:cubicBezTo>
                      <a:cubicBezTo>
                        <a:pt x="55875" y="574050"/>
                        <a:pt x="60787" y="549245"/>
                        <a:pt x="63500" y="539750"/>
                      </a:cubicBezTo>
                      <a:cubicBezTo>
                        <a:pt x="65339" y="533314"/>
                        <a:pt x="67733" y="527050"/>
                        <a:pt x="69850" y="520700"/>
                      </a:cubicBezTo>
                      <a:cubicBezTo>
                        <a:pt x="71967" y="465667"/>
                        <a:pt x="71059" y="410434"/>
                        <a:pt x="76200" y="355600"/>
                      </a:cubicBezTo>
                      <a:cubicBezTo>
                        <a:pt x="77450" y="342271"/>
                        <a:pt x="86275" y="330627"/>
                        <a:pt x="88900" y="317500"/>
                      </a:cubicBezTo>
                      <a:cubicBezTo>
                        <a:pt x="91017" y="306917"/>
                        <a:pt x="91460" y="295856"/>
                        <a:pt x="95250" y="285750"/>
                      </a:cubicBezTo>
                      <a:cubicBezTo>
                        <a:pt x="97930" y="278604"/>
                        <a:pt x="105015" y="273745"/>
                        <a:pt x="107950" y="266700"/>
                      </a:cubicBezTo>
                      <a:cubicBezTo>
                        <a:pt x="115673" y="248164"/>
                        <a:pt x="120650" y="228600"/>
                        <a:pt x="127000" y="209550"/>
                      </a:cubicBezTo>
                      <a:cubicBezTo>
                        <a:pt x="129117" y="203200"/>
                        <a:pt x="129637" y="196069"/>
                        <a:pt x="133350" y="190500"/>
                      </a:cubicBezTo>
                      <a:cubicBezTo>
                        <a:pt x="137583" y="184150"/>
                        <a:pt x="145542" y="179065"/>
                        <a:pt x="146050" y="171450"/>
                      </a:cubicBezTo>
                      <a:cubicBezTo>
                        <a:pt x="149852" y="114427"/>
                        <a:pt x="146050" y="57150"/>
                        <a:pt x="146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6 Forma libre"/>
                <p:cNvSpPr/>
                <p:nvPr/>
              </p:nvSpPr>
              <p:spPr>
                <a:xfrm>
                  <a:off x="7848600" y="966788"/>
                  <a:ext cx="182281" cy="728662"/>
                </a:xfrm>
                <a:custGeom>
                  <a:avLst/>
                  <a:gdLst>
                    <a:gd name="connsiteX0" fmla="*/ 0 w 182281"/>
                    <a:gd name="connsiteY0" fmla="*/ 728662 h 728662"/>
                    <a:gd name="connsiteX1" fmla="*/ 19050 w 182281"/>
                    <a:gd name="connsiteY1" fmla="*/ 704850 h 728662"/>
                    <a:gd name="connsiteX2" fmla="*/ 23813 w 182281"/>
                    <a:gd name="connsiteY2" fmla="*/ 690562 h 728662"/>
                    <a:gd name="connsiteX3" fmla="*/ 33338 w 182281"/>
                    <a:gd name="connsiteY3" fmla="*/ 676275 h 728662"/>
                    <a:gd name="connsiteX4" fmla="*/ 42863 w 182281"/>
                    <a:gd name="connsiteY4" fmla="*/ 647700 h 728662"/>
                    <a:gd name="connsiteX5" fmla="*/ 47625 w 182281"/>
                    <a:gd name="connsiteY5" fmla="*/ 590550 h 728662"/>
                    <a:gd name="connsiteX6" fmla="*/ 57150 w 182281"/>
                    <a:gd name="connsiteY6" fmla="*/ 557212 h 728662"/>
                    <a:gd name="connsiteX7" fmla="*/ 61913 w 182281"/>
                    <a:gd name="connsiteY7" fmla="*/ 523875 h 728662"/>
                    <a:gd name="connsiteX8" fmla="*/ 76200 w 182281"/>
                    <a:gd name="connsiteY8" fmla="*/ 495300 h 728662"/>
                    <a:gd name="connsiteX9" fmla="*/ 90488 w 182281"/>
                    <a:gd name="connsiteY9" fmla="*/ 466725 h 728662"/>
                    <a:gd name="connsiteX10" fmla="*/ 95250 w 182281"/>
                    <a:gd name="connsiteY10" fmla="*/ 452437 h 728662"/>
                    <a:gd name="connsiteX11" fmla="*/ 104775 w 182281"/>
                    <a:gd name="connsiteY11" fmla="*/ 438150 h 728662"/>
                    <a:gd name="connsiteX12" fmla="*/ 109538 w 182281"/>
                    <a:gd name="connsiteY12" fmla="*/ 409575 h 728662"/>
                    <a:gd name="connsiteX13" fmla="*/ 114300 w 182281"/>
                    <a:gd name="connsiteY13" fmla="*/ 371475 h 728662"/>
                    <a:gd name="connsiteX14" fmla="*/ 119063 w 182281"/>
                    <a:gd name="connsiteY14" fmla="*/ 319087 h 728662"/>
                    <a:gd name="connsiteX15" fmla="*/ 123825 w 182281"/>
                    <a:gd name="connsiteY15" fmla="*/ 300037 h 728662"/>
                    <a:gd name="connsiteX16" fmla="*/ 138113 w 182281"/>
                    <a:gd name="connsiteY16" fmla="*/ 266700 h 728662"/>
                    <a:gd name="connsiteX17" fmla="*/ 147638 w 182281"/>
                    <a:gd name="connsiteY17" fmla="*/ 252412 h 728662"/>
                    <a:gd name="connsiteX18" fmla="*/ 161925 w 182281"/>
                    <a:gd name="connsiteY18" fmla="*/ 223837 h 728662"/>
                    <a:gd name="connsiteX19" fmla="*/ 171450 w 182281"/>
                    <a:gd name="connsiteY19" fmla="*/ 195262 h 728662"/>
                    <a:gd name="connsiteX20" fmla="*/ 180975 w 182281"/>
                    <a:gd name="connsiteY20" fmla="*/ 180975 h 728662"/>
                    <a:gd name="connsiteX21" fmla="*/ 180975 w 182281"/>
                    <a:gd name="connsiteY21" fmla="*/ 0 h 72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82281" h="728662">
                      <a:moveTo>
                        <a:pt x="0" y="728662"/>
                      </a:moveTo>
                      <a:cubicBezTo>
                        <a:pt x="6350" y="720725"/>
                        <a:pt x="13663" y="713470"/>
                        <a:pt x="19050" y="704850"/>
                      </a:cubicBezTo>
                      <a:cubicBezTo>
                        <a:pt x="21711" y="700593"/>
                        <a:pt x="21568" y="695052"/>
                        <a:pt x="23813" y="690562"/>
                      </a:cubicBezTo>
                      <a:cubicBezTo>
                        <a:pt x="26373" y="685443"/>
                        <a:pt x="30163" y="681037"/>
                        <a:pt x="33338" y="676275"/>
                      </a:cubicBezTo>
                      <a:cubicBezTo>
                        <a:pt x="36513" y="666750"/>
                        <a:pt x="42029" y="657706"/>
                        <a:pt x="42863" y="647700"/>
                      </a:cubicBezTo>
                      <a:cubicBezTo>
                        <a:pt x="44450" y="628650"/>
                        <a:pt x="45254" y="609518"/>
                        <a:pt x="47625" y="590550"/>
                      </a:cubicBezTo>
                      <a:cubicBezTo>
                        <a:pt x="48820" y="580988"/>
                        <a:pt x="53989" y="566697"/>
                        <a:pt x="57150" y="557212"/>
                      </a:cubicBezTo>
                      <a:cubicBezTo>
                        <a:pt x="58738" y="546100"/>
                        <a:pt x="59712" y="534882"/>
                        <a:pt x="61913" y="523875"/>
                      </a:cubicBezTo>
                      <a:cubicBezTo>
                        <a:pt x="65904" y="503920"/>
                        <a:pt x="66833" y="514034"/>
                        <a:pt x="76200" y="495300"/>
                      </a:cubicBezTo>
                      <a:cubicBezTo>
                        <a:pt x="95918" y="455866"/>
                        <a:pt x="63192" y="507668"/>
                        <a:pt x="90488" y="466725"/>
                      </a:cubicBezTo>
                      <a:cubicBezTo>
                        <a:pt x="92075" y="461962"/>
                        <a:pt x="93005" y="456927"/>
                        <a:pt x="95250" y="452437"/>
                      </a:cubicBezTo>
                      <a:cubicBezTo>
                        <a:pt x="97810" y="447318"/>
                        <a:pt x="102965" y="443580"/>
                        <a:pt x="104775" y="438150"/>
                      </a:cubicBezTo>
                      <a:cubicBezTo>
                        <a:pt x="107829" y="428989"/>
                        <a:pt x="108172" y="419134"/>
                        <a:pt x="109538" y="409575"/>
                      </a:cubicBezTo>
                      <a:cubicBezTo>
                        <a:pt x="111348" y="396905"/>
                        <a:pt x="112960" y="384203"/>
                        <a:pt x="114300" y="371475"/>
                      </a:cubicBezTo>
                      <a:cubicBezTo>
                        <a:pt x="116136" y="354037"/>
                        <a:pt x="116746" y="336468"/>
                        <a:pt x="119063" y="319087"/>
                      </a:cubicBezTo>
                      <a:cubicBezTo>
                        <a:pt x="119928" y="312599"/>
                        <a:pt x="122027" y="306331"/>
                        <a:pt x="123825" y="300037"/>
                      </a:cubicBezTo>
                      <a:cubicBezTo>
                        <a:pt x="127641" y="286683"/>
                        <a:pt x="130858" y="279396"/>
                        <a:pt x="138113" y="266700"/>
                      </a:cubicBezTo>
                      <a:cubicBezTo>
                        <a:pt x="140953" y="261730"/>
                        <a:pt x="144463" y="257175"/>
                        <a:pt x="147638" y="252412"/>
                      </a:cubicBezTo>
                      <a:cubicBezTo>
                        <a:pt x="165002" y="200315"/>
                        <a:pt x="137309" y="279223"/>
                        <a:pt x="161925" y="223837"/>
                      </a:cubicBezTo>
                      <a:cubicBezTo>
                        <a:pt x="166003" y="214662"/>
                        <a:pt x="165881" y="203616"/>
                        <a:pt x="171450" y="195262"/>
                      </a:cubicBezTo>
                      <a:cubicBezTo>
                        <a:pt x="174625" y="190500"/>
                        <a:pt x="180696" y="186692"/>
                        <a:pt x="180975" y="180975"/>
                      </a:cubicBezTo>
                      <a:cubicBezTo>
                        <a:pt x="183914" y="120722"/>
                        <a:pt x="180975" y="60325"/>
                        <a:pt x="180975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7 Elipse"/>
                <p:cNvSpPr/>
                <p:nvPr/>
              </p:nvSpPr>
              <p:spPr>
                <a:xfrm>
                  <a:off x="5868144" y="2647950"/>
                  <a:ext cx="1008112" cy="1251238"/>
                </a:xfrm>
                <a:prstGeom prst="ellipse">
                  <a:avLst/>
                </a:prstGeom>
                <a:noFill/>
                <a:ln>
                  <a:solidFill>
                    <a:srgbClr val="007AA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12" name="10 Forma libre"/>
            <p:cNvSpPr/>
            <p:nvPr/>
          </p:nvSpPr>
          <p:spPr>
            <a:xfrm>
              <a:off x="1261914" y="3375623"/>
              <a:ext cx="285750" cy="61912"/>
            </a:xfrm>
            <a:custGeom>
              <a:avLst/>
              <a:gdLst>
                <a:gd name="connsiteX0" fmla="*/ 0 w 285750"/>
                <a:gd name="connsiteY0" fmla="*/ 42862 h 61912"/>
                <a:gd name="connsiteX1" fmla="*/ 23812 w 285750"/>
                <a:gd name="connsiteY1" fmla="*/ 52387 h 61912"/>
                <a:gd name="connsiteX2" fmla="*/ 52387 w 285750"/>
                <a:gd name="connsiteY2" fmla="*/ 61912 h 61912"/>
                <a:gd name="connsiteX3" fmla="*/ 138112 w 285750"/>
                <a:gd name="connsiteY3" fmla="*/ 57150 h 61912"/>
                <a:gd name="connsiteX4" fmla="*/ 166687 w 285750"/>
                <a:gd name="connsiteY4" fmla="*/ 42862 h 61912"/>
                <a:gd name="connsiteX5" fmla="*/ 180975 w 285750"/>
                <a:gd name="connsiteY5" fmla="*/ 38100 h 61912"/>
                <a:gd name="connsiteX6" fmla="*/ 209550 w 285750"/>
                <a:gd name="connsiteY6" fmla="*/ 23812 h 61912"/>
                <a:gd name="connsiteX7" fmla="*/ 242887 w 285750"/>
                <a:gd name="connsiteY7" fmla="*/ 9525 h 61912"/>
                <a:gd name="connsiteX8" fmla="*/ 261937 w 285750"/>
                <a:gd name="connsiteY8" fmla="*/ 4762 h 61912"/>
                <a:gd name="connsiteX9" fmla="*/ 285750 w 285750"/>
                <a:gd name="connsiteY9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61912">
                  <a:moveTo>
                    <a:pt x="0" y="42862"/>
                  </a:moveTo>
                  <a:cubicBezTo>
                    <a:pt x="7937" y="46037"/>
                    <a:pt x="15778" y="49465"/>
                    <a:pt x="23812" y="52387"/>
                  </a:cubicBezTo>
                  <a:cubicBezTo>
                    <a:pt x="33248" y="55818"/>
                    <a:pt x="52387" y="61912"/>
                    <a:pt x="52387" y="61912"/>
                  </a:cubicBezTo>
                  <a:cubicBezTo>
                    <a:pt x="80962" y="60325"/>
                    <a:pt x="109622" y="59863"/>
                    <a:pt x="138112" y="57150"/>
                  </a:cubicBezTo>
                  <a:cubicBezTo>
                    <a:pt x="152900" y="55742"/>
                    <a:pt x="153843" y="49284"/>
                    <a:pt x="166687" y="42862"/>
                  </a:cubicBezTo>
                  <a:cubicBezTo>
                    <a:pt x="171177" y="40617"/>
                    <a:pt x="176212" y="39687"/>
                    <a:pt x="180975" y="38100"/>
                  </a:cubicBezTo>
                  <a:cubicBezTo>
                    <a:pt x="208429" y="19796"/>
                    <a:pt x="181947" y="35642"/>
                    <a:pt x="209550" y="23812"/>
                  </a:cubicBezTo>
                  <a:cubicBezTo>
                    <a:pt x="234954" y="12924"/>
                    <a:pt x="220547" y="15908"/>
                    <a:pt x="242887" y="9525"/>
                  </a:cubicBezTo>
                  <a:cubicBezTo>
                    <a:pt x="249181" y="7727"/>
                    <a:pt x="255547" y="6182"/>
                    <a:pt x="261937" y="4762"/>
                  </a:cubicBezTo>
                  <a:cubicBezTo>
                    <a:pt x="269839" y="3006"/>
                    <a:pt x="285750" y="0"/>
                    <a:pt x="285750" y="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1 Triángulo isósceles"/>
            <p:cNvSpPr/>
            <p:nvPr/>
          </p:nvSpPr>
          <p:spPr>
            <a:xfrm>
              <a:off x="1100307" y="3284984"/>
              <a:ext cx="161607" cy="178602"/>
            </a:xfrm>
            <a:prstGeom prst="triangle">
              <a:avLst/>
            </a:prstGeom>
            <a:solidFill>
              <a:srgbClr val="FF6600">
                <a:alpha val="28000"/>
              </a:srgb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4" name="12 Forma libre"/>
            <p:cNvSpPr/>
            <p:nvPr/>
          </p:nvSpPr>
          <p:spPr>
            <a:xfrm>
              <a:off x="1767840" y="2896554"/>
              <a:ext cx="561975" cy="419100"/>
            </a:xfrm>
            <a:custGeom>
              <a:avLst/>
              <a:gdLst>
                <a:gd name="connsiteX0" fmla="*/ 0 w 523875"/>
                <a:gd name="connsiteY0" fmla="*/ 381563 h 381563"/>
                <a:gd name="connsiteX1" fmla="*/ 19050 w 523875"/>
                <a:gd name="connsiteY1" fmla="*/ 357750 h 381563"/>
                <a:gd name="connsiteX2" fmla="*/ 23813 w 523875"/>
                <a:gd name="connsiteY2" fmla="*/ 343463 h 381563"/>
                <a:gd name="connsiteX3" fmla="*/ 47625 w 523875"/>
                <a:gd name="connsiteY3" fmla="*/ 314888 h 381563"/>
                <a:gd name="connsiteX4" fmla="*/ 76200 w 523875"/>
                <a:gd name="connsiteY4" fmla="*/ 295838 h 381563"/>
                <a:gd name="connsiteX5" fmla="*/ 80963 w 523875"/>
                <a:gd name="connsiteY5" fmla="*/ 281550 h 381563"/>
                <a:gd name="connsiteX6" fmla="*/ 95250 w 523875"/>
                <a:gd name="connsiteY6" fmla="*/ 276788 h 381563"/>
                <a:gd name="connsiteX7" fmla="*/ 109538 w 523875"/>
                <a:gd name="connsiteY7" fmla="*/ 267263 h 381563"/>
                <a:gd name="connsiteX8" fmla="*/ 128588 w 523875"/>
                <a:gd name="connsiteY8" fmla="*/ 238688 h 381563"/>
                <a:gd name="connsiteX9" fmla="*/ 152400 w 523875"/>
                <a:gd name="connsiteY9" fmla="*/ 191063 h 381563"/>
                <a:gd name="connsiteX10" fmla="*/ 195263 w 523875"/>
                <a:gd name="connsiteY10" fmla="*/ 157725 h 381563"/>
                <a:gd name="connsiteX11" fmla="*/ 204788 w 523875"/>
                <a:gd name="connsiteY11" fmla="*/ 143438 h 381563"/>
                <a:gd name="connsiteX12" fmla="*/ 219075 w 523875"/>
                <a:gd name="connsiteY12" fmla="*/ 133913 h 381563"/>
                <a:gd name="connsiteX13" fmla="*/ 233363 w 523875"/>
                <a:gd name="connsiteY13" fmla="*/ 119625 h 381563"/>
                <a:gd name="connsiteX14" fmla="*/ 247650 w 523875"/>
                <a:gd name="connsiteY14" fmla="*/ 91050 h 381563"/>
                <a:gd name="connsiteX15" fmla="*/ 252413 w 523875"/>
                <a:gd name="connsiteY15" fmla="*/ 76763 h 381563"/>
                <a:gd name="connsiteX16" fmla="*/ 266700 w 523875"/>
                <a:gd name="connsiteY16" fmla="*/ 72000 h 381563"/>
                <a:gd name="connsiteX17" fmla="*/ 300038 w 523875"/>
                <a:gd name="connsiteY17" fmla="*/ 57713 h 381563"/>
                <a:gd name="connsiteX18" fmla="*/ 314325 w 523875"/>
                <a:gd name="connsiteY18" fmla="*/ 48188 h 381563"/>
                <a:gd name="connsiteX19" fmla="*/ 333375 w 523875"/>
                <a:gd name="connsiteY19" fmla="*/ 43425 h 381563"/>
                <a:gd name="connsiteX20" fmla="*/ 347663 w 523875"/>
                <a:gd name="connsiteY20" fmla="*/ 38663 h 381563"/>
                <a:gd name="connsiteX21" fmla="*/ 366713 w 523875"/>
                <a:gd name="connsiteY21" fmla="*/ 33900 h 381563"/>
                <a:gd name="connsiteX22" fmla="*/ 400050 w 523875"/>
                <a:gd name="connsiteY22" fmla="*/ 19613 h 381563"/>
                <a:gd name="connsiteX23" fmla="*/ 452438 w 523875"/>
                <a:gd name="connsiteY23" fmla="*/ 5325 h 381563"/>
                <a:gd name="connsiteX24" fmla="*/ 466725 w 523875"/>
                <a:gd name="connsiteY24" fmla="*/ 563 h 381563"/>
                <a:gd name="connsiteX25" fmla="*/ 523875 w 523875"/>
                <a:gd name="connsiteY25" fmla="*/ 563 h 38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3875" h="381563">
                  <a:moveTo>
                    <a:pt x="0" y="381563"/>
                  </a:moveTo>
                  <a:cubicBezTo>
                    <a:pt x="6350" y="373625"/>
                    <a:pt x="13662" y="366370"/>
                    <a:pt x="19050" y="357750"/>
                  </a:cubicBezTo>
                  <a:cubicBezTo>
                    <a:pt x="21711" y="353493"/>
                    <a:pt x="21568" y="347953"/>
                    <a:pt x="23813" y="343463"/>
                  </a:cubicBezTo>
                  <a:cubicBezTo>
                    <a:pt x="28817" y="333456"/>
                    <a:pt x="39006" y="321592"/>
                    <a:pt x="47625" y="314888"/>
                  </a:cubicBezTo>
                  <a:cubicBezTo>
                    <a:pt x="56661" y="307860"/>
                    <a:pt x="76200" y="295838"/>
                    <a:pt x="76200" y="295838"/>
                  </a:cubicBezTo>
                  <a:cubicBezTo>
                    <a:pt x="77788" y="291075"/>
                    <a:pt x="77413" y="285100"/>
                    <a:pt x="80963" y="281550"/>
                  </a:cubicBezTo>
                  <a:cubicBezTo>
                    <a:pt x="84513" y="278000"/>
                    <a:pt x="90760" y="279033"/>
                    <a:pt x="95250" y="276788"/>
                  </a:cubicBezTo>
                  <a:cubicBezTo>
                    <a:pt x="100370" y="274228"/>
                    <a:pt x="104775" y="270438"/>
                    <a:pt x="109538" y="267263"/>
                  </a:cubicBezTo>
                  <a:cubicBezTo>
                    <a:pt x="115888" y="257738"/>
                    <a:pt x="125812" y="249794"/>
                    <a:pt x="128588" y="238688"/>
                  </a:cubicBezTo>
                  <a:cubicBezTo>
                    <a:pt x="132885" y="221500"/>
                    <a:pt x="135389" y="202404"/>
                    <a:pt x="152400" y="191063"/>
                  </a:cubicBezTo>
                  <a:cubicBezTo>
                    <a:pt x="172315" y="177787"/>
                    <a:pt x="181273" y="174512"/>
                    <a:pt x="195263" y="157725"/>
                  </a:cubicBezTo>
                  <a:cubicBezTo>
                    <a:pt x="198927" y="153328"/>
                    <a:pt x="200741" y="147485"/>
                    <a:pt x="204788" y="143438"/>
                  </a:cubicBezTo>
                  <a:cubicBezTo>
                    <a:pt x="208835" y="139391"/>
                    <a:pt x="214678" y="137577"/>
                    <a:pt x="219075" y="133913"/>
                  </a:cubicBezTo>
                  <a:cubicBezTo>
                    <a:pt x="224249" y="129601"/>
                    <a:pt x="228600" y="124388"/>
                    <a:pt x="233363" y="119625"/>
                  </a:cubicBezTo>
                  <a:cubicBezTo>
                    <a:pt x="245330" y="83722"/>
                    <a:pt x="229189" y="127971"/>
                    <a:pt x="247650" y="91050"/>
                  </a:cubicBezTo>
                  <a:cubicBezTo>
                    <a:pt x="249895" y="86560"/>
                    <a:pt x="248863" y="80313"/>
                    <a:pt x="252413" y="76763"/>
                  </a:cubicBezTo>
                  <a:cubicBezTo>
                    <a:pt x="255963" y="73213"/>
                    <a:pt x="262210" y="74245"/>
                    <a:pt x="266700" y="72000"/>
                  </a:cubicBezTo>
                  <a:cubicBezTo>
                    <a:pt x="299585" y="55557"/>
                    <a:pt x="260397" y="67622"/>
                    <a:pt x="300038" y="57713"/>
                  </a:cubicBezTo>
                  <a:cubicBezTo>
                    <a:pt x="304800" y="54538"/>
                    <a:pt x="309064" y="50443"/>
                    <a:pt x="314325" y="48188"/>
                  </a:cubicBezTo>
                  <a:cubicBezTo>
                    <a:pt x="320341" y="45610"/>
                    <a:pt x="327081" y="45223"/>
                    <a:pt x="333375" y="43425"/>
                  </a:cubicBezTo>
                  <a:cubicBezTo>
                    <a:pt x="338202" y="42046"/>
                    <a:pt x="342836" y="40042"/>
                    <a:pt x="347663" y="38663"/>
                  </a:cubicBezTo>
                  <a:cubicBezTo>
                    <a:pt x="353957" y="36865"/>
                    <a:pt x="360419" y="35698"/>
                    <a:pt x="366713" y="33900"/>
                  </a:cubicBezTo>
                  <a:cubicBezTo>
                    <a:pt x="393545" y="26234"/>
                    <a:pt x="368293" y="32316"/>
                    <a:pt x="400050" y="19613"/>
                  </a:cubicBezTo>
                  <a:cubicBezTo>
                    <a:pt x="434102" y="5992"/>
                    <a:pt x="420555" y="13296"/>
                    <a:pt x="452438" y="5325"/>
                  </a:cubicBezTo>
                  <a:cubicBezTo>
                    <a:pt x="457308" y="4107"/>
                    <a:pt x="461716" y="897"/>
                    <a:pt x="466725" y="563"/>
                  </a:cubicBezTo>
                  <a:cubicBezTo>
                    <a:pt x="485733" y="-704"/>
                    <a:pt x="504825" y="563"/>
                    <a:pt x="523875" y="563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3 Forma libre"/>
            <p:cNvSpPr/>
            <p:nvPr/>
          </p:nvSpPr>
          <p:spPr>
            <a:xfrm>
              <a:off x="2329815" y="2896554"/>
              <a:ext cx="304800" cy="152502"/>
            </a:xfrm>
            <a:custGeom>
              <a:avLst/>
              <a:gdLst>
                <a:gd name="connsiteX0" fmla="*/ 0 w 304800"/>
                <a:gd name="connsiteY0" fmla="*/ 9525 h 152502"/>
                <a:gd name="connsiteX1" fmla="*/ 23813 w 304800"/>
                <a:gd name="connsiteY1" fmla="*/ 4762 h 152502"/>
                <a:gd name="connsiteX2" fmla="*/ 38100 w 304800"/>
                <a:gd name="connsiteY2" fmla="*/ 0 h 152502"/>
                <a:gd name="connsiteX3" fmla="*/ 95250 w 304800"/>
                <a:gd name="connsiteY3" fmla="*/ 4762 h 152502"/>
                <a:gd name="connsiteX4" fmla="*/ 119063 w 304800"/>
                <a:gd name="connsiteY4" fmla="*/ 9525 h 152502"/>
                <a:gd name="connsiteX5" fmla="*/ 133350 w 304800"/>
                <a:gd name="connsiteY5" fmla="*/ 19050 h 152502"/>
                <a:gd name="connsiteX6" fmla="*/ 147638 w 304800"/>
                <a:gd name="connsiteY6" fmla="*/ 23812 h 152502"/>
                <a:gd name="connsiteX7" fmla="*/ 157163 w 304800"/>
                <a:gd name="connsiteY7" fmla="*/ 38100 h 152502"/>
                <a:gd name="connsiteX8" fmla="*/ 171450 w 304800"/>
                <a:gd name="connsiteY8" fmla="*/ 47625 h 152502"/>
                <a:gd name="connsiteX9" fmla="*/ 190500 w 304800"/>
                <a:gd name="connsiteY9" fmla="*/ 61912 h 152502"/>
                <a:gd name="connsiteX10" fmla="*/ 219075 w 304800"/>
                <a:gd name="connsiteY10" fmla="*/ 90487 h 152502"/>
                <a:gd name="connsiteX11" fmla="*/ 247650 w 304800"/>
                <a:gd name="connsiteY11" fmla="*/ 109537 h 152502"/>
                <a:gd name="connsiteX12" fmla="*/ 252413 w 304800"/>
                <a:gd name="connsiteY12" fmla="*/ 123825 h 152502"/>
                <a:gd name="connsiteX13" fmla="*/ 280988 w 304800"/>
                <a:gd name="connsiteY13" fmla="*/ 138112 h 152502"/>
                <a:gd name="connsiteX14" fmla="*/ 304800 w 304800"/>
                <a:gd name="connsiteY14" fmla="*/ 152400 h 1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" h="152502">
                  <a:moveTo>
                    <a:pt x="0" y="9525"/>
                  </a:moveTo>
                  <a:cubicBezTo>
                    <a:pt x="7938" y="7937"/>
                    <a:pt x="15960" y="6725"/>
                    <a:pt x="23813" y="4762"/>
                  </a:cubicBezTo>
                  <a:cubicBezTo>
                    <a:pt x="28683" y="3544"/>
                    <a:pt x="33080" y="0"/>
                    <a:pt x="38100" y="0"/>
                  </a:cubicBezTo>
                  <a:cubicBezTo>
                    <a:pt x="57216" y="0"/>
                    <a:pt x="76200" y="3175"/>
                    <a:pt x="95250" y="4762"/>
                  </a:cubicBezTo>
                  <a:cubicBezTo>
                    <a:pt x="103188" y="6350"/>
                    <a:pt x="111484" y="6683"/>
                    <a:pt x="119063" y="9525"/>
                  </a:cubicBezTo>
                  <a:cubicBezTo>
                    <a:pt x="124422" y="11535"/>
                    <a:pt x="128231" y="16490"/>
                    <a:pt x="133350" y="19050"/>
                  </a:cubicBezTo>
                  <a:cubicBezTo>
                    <a:pt x="137840" y="21295"/>
                    <a:pt x="142875" y="22225"/>
                    <a:pt x="147638" y="23812"/>
                  </a:cubicBezTo>
                  <a:cubicBezTo>
                    <a:pt x="150813" y="28575"/>
                    <a:pt x="153116" y="34052"/>
                    <a:pt x="157163" y="38100"/>
                  </a:cubicBezTo>
                  <a:cubicBezTo>
                    <a:pt x="161210" y="42147"/>
                    <a:pt x="166792" y="44298"/>
                    <a:pt x="171450" y="47625"/>
                  </a:cubicBezTo>
                  <a:cubicBezTo>
                    <a:pt x="177909" y="52239"/>
                    <a:pt x="184600" y="56602"/>
                    <a:pt x="190500" y="61912"/>
                  </a:cubicBezTo>
                  <a:cubicBezTo>
                    <a:pt x="200513" y="70923"/>
                    <a:pt x="207867" y="83015"/>
                    <a:pt x="219075" y="90487"/>
                  </a:cubicBezTo>
                  <a:lnTo>
                    <a:pt x="247650" y="109537"/>
                  </a:lnTo>
                  <a:cubicBezTo>
                    <a:pt x="249238" y="114300"/>
                    <a:pt x="249277" y="119905"/>
                    <a:pt x="252413" y="123825"/>
                  </a:cubicBezTo>
                  <a:cubicBezTo>
                    <a:pt x="259128" y="132219"/>
                    <a:pt x="271575" y="134975"/>
                    <a:pt x="280988" y="138112"/>
                  </a:cubicBezTo>
                  <a:cubicBezTo>
                    <a:pt x="297520" y="154645"/>
                    <a:pt x="288540" y="152400"/>
                    <a:pt x="304800" y="15240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4 Triángulo isósceles"/>
            <p:cNvSpPr/>
            <p:nvPr/>
          </p:nvSpPr>
          <p:spPr>
            <a:xfrm>
              <a:off x="2543811" y="2927502"/>
              <a:ext cx="161607" cy="178602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7" name="15 Forma libre"/>
            <p:cNvSpPr/>
            <p:nvPr/>
          </p:nvSpPr>
          <p:spPr>
            <a:xfrm>
              <a:off x="1929766" y="1743554"/>
              <a:ext cx="714375" cy="1228725"/>
            </a:xfrm>
            <a:custGeom>
              <a:avLst/>
              <a:gdLst>
                <a:gd name="connsiteX0" fmla="*/ 0 w 714375"/>
                <a:gd name="connsiteY0" fmla="*/ 0 h 1228725"/>
                <a:gd name="connsiteX1" fmla="*/ 23813 w 714375"/>
                <a:gd name="connsiteY1" fmla="*/ 19050 h 1228725"/>
                <a:gd name="connsiteX2" fmla="*/ 28575 w 714375"/>
                <a:gd name="connsiteY2" fmla="*/ 33337 h 1228725"/>
                <a:gd name="connsiteX3" fmla="*/ 38100 w 714375"/>
                <a:gd name="connsiteY3" fmla="*/ 47625 h 1228725"/>
                <a:gd name="connsiteX4" fmla="*/ 52388 w 714375"/>
                <a:gd name="connsiteY4" fmla="*/ 76200 h 1228725"/>
                <a:gd name="connsiteX5" fmla="*/ 66675 w 714375"/>
                <a:gd name="connsiteY5" fmla="*/ 109537 h 1228725"/>
                <a:gd name="connsiteX6" fmla="*/ 85725 w 714375"/>
                <a:gd name="connsiteY6" fmla="*/ 142875 h 1228725"/>
                <a:gd name="connsiteX7" fmla="*/ 100013 w 714375"/>
                <a:gd name="connsiteY7" fmla="*/ 176212 h 1228725"/>
                <a:gd name="connsiteX8" fmla="*/ 104775 w 714375"/>
                <a:gd name="connsiteY8" fmla="*/ 190500 h 1228725"/>
                <a:gd name="connsiteX9" fmla="*/ 114300 w 714375"/>
                <a:gd name="connsiteY9" fmla="*/ 204787 h 1228725"/>
                <a:gd name="connsiteX10" fmla="*/ 119063 w 714375"/>
                <a:gd name="connsiteY10" fmla="*/ 219075 h 1228725"/>
                <a:gd name="connsiteX11" fmla="*/ 161925 w 714375"/>
                <a:gd name="connsiteY11" fmla="*/ 257175 h 1228725"/>
                <a:gd name="connsiteX12" fmla="*/ 176213 w 714375"/>
                <a:gd name="connsiteY12" fmla="*/ 261937 h 1228725"/>
                <a:gd name="connsiteX13" fmla="*/ 190500 w 714375"/>
                <a:gd name="connsiteY13" fmla="*/ 271462 h 1228725"/>
                <a:gd name="connsiteX14" fmla="*/ 204788 w 714375"/>
                <a:gd name="connsiteY14" fmla="*/ 276225 h 1228725"/>
                <a:gd name="connsiteX15" fmla="*/ 228600 w 714375"/>
                <a:gd name="connsiteY15" fmla="*/ 304800 h 1228725"/>
                <a:gd name="connsiteX16" fmla="*/ 252413 w 714375"/>
                <a:gd name="connsiteY16" fmla="*/ 333375 h 1228725"/>
                <a:gd name="connsiteX17" fmla="*/ 271463 w 714375"/>
                <a:gd name="connsiteY17" fmla="*/ 361950 h 1228725"/>
                <a:gd name="connsiteX18" fmla="*/ 280988 w 714375"/>
                <a:gd name="connsiteY18" fmla="*/ 376237 h 1228725"/>
                <a:gd name="connsiteX19" fmla="*/ 300038 w 714375"/>
                <a:gd name="connsiteY19" fmla="*/ 390525 h 1228725"/>
                <a:gd name="connsiteX20" fmla="*/ 319088 w 714375"/>
                <a:gd name="connsiteY20" fmla="*/ 423862 h 1228725"/>
                <a:gd name="connsiteX21" fmla="*/ 333375 w 714375"/>
                <a:gd name="connsiteY21" fmla="*/ 466725 h 1228725"/>
                <a:gd name="connsiteX22" fmla="*/ 361950 w 714375"/>
                <a:gd name="connsiteY22" fmla="*/ 495300 h 1228725"/>
                <a:gd name="connsiteX23" fmla="*/ 376238 w 714375"/>
                <a:gd name="connsiteY23" fmla="*/ 509587 h 1228725"/>
                <a:gd name="connsiteX24" fmla="*/ 390525 w 714375"/>
                <a:gd name="connsiteY24" fmla="*/ 514350 h 1228725"/>
                <a:gd name="connsiteX25" fmla="*/ 423863 w 714375"/>
                <a:gd name="connsiteY25" fmla="*/ 509587 h 1228725"/>
                <a:gd name="connsiteX26" fmla="*/ 457200 w 714375"/>
                <a:gd name="connsiteY26" fmla="*/ 500062 h 1228725"/>
                <a:gd name="connsiteX27" fmla="*/ 471488 w 714375"/>
                <a:gd name="connsiteY27" fmla="*/ 509587 h 1228725"/>
                <a:gd name="connsiteX28" fmla="*/ 481013 w 714375"/>
                <a:gd name="connsiteY28" fmla="*/ 528637 h 1228725"/>
                <a:gd name="connsiteX29" fmla="*/ 490538 w 714375"/>
                <a:gd name="connsiteY29" fmla="*/ 542925 h 1228725"/>
                <a:gd name="connsiteX30" fmla="*/ 504825 w 714375"/>
                <a:gd name="connsiteY30" fmla="*/ 557212 h 1228725"/>
                <a:gd name="connsiteX31" fmla="*/ 533400 w 714375"/>
                <a:gd name="connsiteY31" fmla="*/ 604837 h 1228725"/>
                <a:gd name="connsiteX32" fmla="*/ 576263 w 714375"/>
                <a:gd name="connsiteY32" fmla="*/ 638175 h 1228725"/>
                <a:gd name="connsiteX33" fmla="*/ 595313 w 714375"/>
                <a:gd name="connsiteY33" fmla="*/ 647700 h 1228725"/>
                <a:gd name="connsiteX34" fmla="*/ 609600 w 714375"/>
                <a:gd name="connsiteY34" fmla="*/ 661987 h 1228725"/>
                <a:gd name="connsiteX35" fmla="*/ 614363 w 714375"/>
                <a:gd name="connsiteY35" fmla="*/ 676275 h 1228725"/>
                <a:gd name="connsiteX36" fmla="*/ 638175 w 714375"/>
                <a:gd name="connsiteY36" fmla="*/ 704850 h 1228725"/>
                <a:gd name="connsiteX37" fmla="*/ 642938 w 714375"/>
                <a:gd name="connsiteY37" fmla="*/ 719137 h 1228725"/>
                <a:gd name="connsiteX38" fmla="*/ 661988 w 714375"/>
                <a:gd name="connsiteY38" fmla="*/ 766762 h 1228725"/>
                <a:gd name="connsiteX39" fmla="*/ 671513 w 714375"/>
                <a:gd name="connsiteY39" fmla="*/ 809625 h 1228725"/>
                <a:gd name="connsiteX40" fmla="*/ 681038 w 714375"/>
                <a:gd name="connsiteY40" fmla="*/ 838200 h 1228725"/>
                <a:gd name="connsiteX41" fmla="*/ 685800 w 714375"/>
                <a:gd name="connsiteY41" fmla="*/ 852487 h 1228725"/>
                <a:gd name="connsiteX42" fmla="*/ 690563 w 714375"/>
                <a:gd name="connsiteY42" fmla="*/ 871537 h 1228725"/>
                <a:gd name="connsiteX43" fmla="*/ 700088 w 714375"/>
                <a:gd name="connsiteY43" fmla="*/ 885825 h 1228725"/>
                <a:gd name="connsiteX44" fmla="*/ 704850 w 714375"/>
                <a:gd name="connsiteY44" fmla="*/ 904875 h 1228725"/>
                <a:gd name="connsiteX45" fmla="*/ 714375 w 714375"/>
                <a:gd name="connsiteY45" fmla="*/ 1033462 h 1228725"/>
                <a:gd name="connsiteX46" fmla="*/ 695325 w 714375"/>
                <a:gd name="connsiteY46" fmla="*/ 1081087 h 1228725"/>
                <a:gd name="connsiteX47" fmla="*/ 676275 w 714375"/>
                <a:gd name="connsiteY47" fmla="*/ 1109662 h 1228725"/>
                <a:gd name="connsiteX48" fmla="*/ 661988 w 714375"/>
                <a:gd name="connsiteY48" fmla="*/ 1119187 h 1228725"/>
                <a:gd name="connsiteX49" fmla="*/ 657225 w 714375"/>
                <a:gd name="connsiteY49" fmla="*/ 1190625 h 1228725"/>
                <a:gd name="connsiteX50" fmla="*/ 671513 w 714375"/>
                <a:gd name="connsiteY50" fmla="*/ 1204912 h 1228725"/>
                <a:gd name="connsiteX51" fmla="*/ 681038 w 714375"/>
                <a:gd name="connsiteY51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4375" h="1228725">
                  <a:moveTo>
                    <a:pt x="0" y="0"/>
                  </a:moveTo>
                  <a:cubicBezTo>
                    <a:pt x="7938" y="6350"/>
                    <a:pt x="17198" y="11332"/>
                    <a:pt x="23813" y="19050"/>
                  </a:cubicBezTo>
                  <a:cubicBezTo>
                    <a:pt x="27080" y="22861"/>
                    <a:pt x="26330" y="28847"/>
                    <a:pt x="28575" y="33337"/>
                  </a:cubicBezTo>
                  <a:cubicBezTo>
                    <a:pt x="31135" y="38457"/>
                    <a:pt x="35540" y="42505"/>
                    <a:pt x="38100" y="47625"/>
                  </a:cubicBezTo>
                  <a:cubicBezTo>
                    <a:pt x="57819" y="87061"/>
                    <a:pt x="25090" y="35251"/>
                    <a:pt x="52388" y="76200"/>
                  </a:cubicBezTo>
                  <a:cubicBezTo>
                    <a:pt x="66057" y="130883"/>
                    <a:pt x="46944" y="63500"/>
                    <a:pt x="66675" y="109537"/>
                  </a:cubicBezTo>
                  <a:cubicBezTo>
                    <a:pt x="81067" y="143117"/>
                    <a:pt x="58583" y="115731"/>
                    <a:pt x="85725" y="142875"/>
                  </a:cubicBezTo>
                  <a:cubicBezTo>
                    <a:pt x="96899" y="176394"/>
                    <a:pt x="82351" y="134999"/>
                    <a:pt x="100013" y="176212"/>
                  </a:cubicBezTo>
                  <a:cubicBezTo>
                    <a:pt x="101990" y="180826"/>
                    <a:pt x="102530" y="186010"/>
                    <a:pt x="104775" y="190500"/>
                  </a:cubicBezTo>
                  <a:cubicBezTo>
                    <a:pt x="107335" y="195619"/>
                    <a:pt x="111740" y="199668"/>
                    <a:pt x="114300" y="204787"/>
                  </a:cubicBezTo>
                  <a:cubicBezTo>
                    <a:pt x="116545" y="209277"/>
                    <a:pt x="115981" y="215112"/>
                    <a:pt x="119063" y="219075"/>
                  </a:cubicBezTo>
                  <a:cubicBezTo>
                    <a:pt x="127093" y="229399"/>
                    <a:pt x="146880" y="249653"/>
                    <a:pt x="161925" y="257175"/>
                  </a:cubicBezTo>
                  <a:cubicBezTo>
                    <a:pt x="166415" y="259420"/>
                    <a:pt x="171450" y="260350"/>
                    <a:pt x="176213" y="261937"/>
                  </a:cubicBezTo>
                  <a:cubicBezTo>
                    <a:pt x="180975" y="265112"/>
                    <a:pt x="185381" y="268902"/>
                    <a:pt x="190500" y="271462"/>
                  </a:cubicBezTo>
                  <a:cubicBezTo>
                    <a:pt x="194990" y="273707"/>
                    <a:pt x="201238" y="272675"/>
                    <a:pt x="204788" y="276225"/>
                  </a:cubicBezTo>
                  <a:cubicBezTo>
                    <a:pt x="253129" y="324566"/>
                    <a:pt x="179176" y="271849"/>
                    <a:pt x="228600" y="304800"/>
                  </a:cubicBezTo>
                  <a:cubicBezTo>
                    <a:pt x="262640" y="355859"/>
                    <a:pt x="209626" y="278363"/>
                    <a:pt x="252413" y="333375"/>
                  </a:cubicBezTo>
                  <a:cubicBezTo>
                    <a:pt x="259441" y="342411"/>
                    <a:pt x="265113" y="352425"/>
                    <a:pt x="271463" y="361950"/>
                  </a:cubicBezTo>
                  <a:cubicBezTo>
                    <a:pt x="274638" y="366712"/>
                    <a:pt x="276409" y="372803"/>
                    <a:pt x="280988" y="376237"/>
                  </a:cubicBezTo>
                  <a:lnTo>
                    <a:pt x="300038" y="390525"/>
                  </a:lnTo>
                  <a:cubicBezTo>
                    <a:pt x="315624" y="452875"/>
                    <a:pt x="290715" y="367115"/>
                    <a:pt x="319088" y="423862"/>
                  </a:cubicBezTo>
                  <a:cubicBezTo>
                    <a:pt x="325823" y="437332"/>
                    <a:pt x="322726" y="456076"/>
                    <a:pt x="333375" y="466725"/>
                  </a:cubicBezTo>
                  <a:lnTo>
                    <a:pt x="361950" y="495300"/>
                  </a:lnTo>
                  <a:cubicBezTo>
                    <a:pt x="366713" y="500062"/>
                    <a:pt x="369849" y="507457"/>
                    <a:pt x="376238" y="509587"/>
                  </a:cubicBezTo>
                  <a:lnTo>
                    <a:pt x="390525" y="514350"/>
                  </a:lnTo>
                  <a:cubicBezTo>
                    <a:pt x="401638" y="512762"/>
                    <a:pt x="412819" y="511595"/>
                    <a:pt x="423863" y="509587"/>
                  </a:cubicBezTo>
                  <a:cubicBezTo>
                    <a:pt x="437026" y="507194"/>
                    <a:pt x="444954" y="504145"/>
                    <a:pt x="457200" y="500062"/>
                  </a:cubicBezTo>
                  <a:cubicBezTo>
                    <a:pt x="461963" y="503237"/>
                    <a:pt x="467824" y="505190"/>
                    <a:pt x="471488" y="509587"/>
                  </a:cubicBezTo>
                  <a:cubicBezTo>
                    <a:pt x="476033" y="515041"/>
                    <a:pt x="477491" y="522473"/>
                    <a:pt x="481013" y="528637"/>
                  </a:cubicBezTo>
                  <a:cubicBezTo>
                    <a:pt x="483853" y="533607"/>
                    <a:pt x="486874" y="538528"/>
                    <a:pt x="490538" y="542925"/>
                  </a:cubicBezTo>
                  <a:cubicBezTo>
                    <a:pt x="494850" y="548099"/>
                    <a:pt x="500910" y="551732"/>
                    <a:pt x="504825" y="557212"/>
                  </a:cubicBezTo>
                  <a:cubicBezTo>
                    <a:pt x="523615" y="583518"/>
                    <a:pt x="503727" y="575164"/>
                    <a:pt x="533400" y="604837"/>
                  </a:cubicBezTo>
                  <a:cubicBezTo>
                    <a:pt x="549079" y="620516"/>
                    <a:pt x="553477" y="626782"/>
                    <a:pt x="576263" y="638175"/>
                  </a:cubicBezTo>
                  <a:cubicBezTo>
                    <a:pt x="582613" y="641350"/>
                    <a:pt x="589536" y="643574"/>
                    <a:pt x="595313" y="647700"/>
                  </a:cubicBezTo>
                  <a:cubicBezTo>
                    <a:pt x="600793" y="651615"/>
                    <a:pt x="604838" y="657225"/>
                    <a:pt x="609600" y="661987"/>
                  </a:cubicBezTo>
                  <a:cubicBezTo>
                    <a:pt x="611188" y="666750"/>
                    <a:pt x="612118" y="671785"/>
                    <a:pt x="614363" y="676275"/>
                  </a:cubicBezTo>
                  <a:cubicBezTo>
                    <a:pt x="620993" y="689534"/>
                    <a:pt x="627644" y="694318"/>
                    <a:pt x="638175" y="704850"/>
                  </a:cubicBezTo>
                  <a:cubicBezTo>
                    <a:pt x="639763" y="709612"/>
                    <a:pt x="640960" y="714523"/>
                    <a:pt x="642938" y="719137"/>
                  </a:cubicBezTo>
                  <a:cubicBezTo>
                    <a:pt x="652462" y="741358"/>
                    <a:pt x="656570" y="739668"/>
                    <a:pt x="661988" y="766762"/>
                  </a:cubicBezTo>
                  <a:cubicBezTo>
                    <a:pt x="664709" y="780369"/>
                    <a:pt x="667475" y="796164"/>
                    <a:pt x="671513" y="809625"/>
                  </a:cubicBezTo>
                  <a:cubicBezTo>
                    <a:pt x="674398" y="819242"/>
                    <a:pt x="677863" y="828675"/>
                    <a:pt x="681038" y="838200"/>
                  </a:cubicBezTo>
                  <a:cubicBezTo>
                    <a:pt x="682625" y="842962"/>
                    <a:pt x="684582" y="847617"/>
                    <a:pt x="685800" y="852487"/>
                  </a:cubicBezTo>
                  <a:cubicBezTo>
                    <a:pt x="687388" y="858837"/>
                    <a:pt x="687985" y="865521"/>
                    <a:pt x="690563" y="871537"/>
                  </a:cubicBezTo>
                  <a:cubicBezTo>
                    <a:pt x="692818" y="876798"/>
                    <a:pt x="696913" y="881062"/>
                    <a:pt x="700088" y="885825"/>
                  </a:cubicBezTo>
                  <a:cubicBezTo>
                    <a:pt x="701675" y="892175"/>
                    <a:pt x="704384" y="898346"/>
                    <a:pt x="704850" y="904875"/>
                  </a:cubicBezTo>
                  <a:cubicBezTo>
                    <a:pt x="714341" y="1037748"/>
                    <a:pt x="696960" y="981214"/>
                    <a:pt x="714375" y="1033462"/>
                  </a:cubicBezTo>
                  <a:cubicBezTo>
                    <a:pt x="707560" y="1053907"/>
                    <a:pt x="705836" y="1063568"/>
                    <a:pt x="695325" y="1081087"/>
                  </a:cubicBezTo>
                  <a:cubicBezTo>
                    <a:pt x="689435" y="1090903"/>
                    <a:pt x="685800" y="1103312"/>
                    <a:pt x="676275" y="1109662"/>
                  </a:cubicBezTo>
                  <a:lnTo>
                    <a:pt x="661988" y="1119187"/>
                  </a:lnTo>
                  <a:cubicBezTo>
                    <a:pt x="652018" y="1149097"/>
                    <a:pt x="645483" y="1155398"/>
                    <a:pt x="657225" y="1190625"/>
                  </a:cubicBezTo>
                  <a:cubicBezTo>
                    <a:pt x="659355" y="1197015"/>
                    <a:pt x="666750" y="1200150"/>
                    <a:pt x="671513" y="1204912"/>
                  </a:cubicBezTo>
                  <a:cubicBezTo>
                    <a:pt x="677397" y="1222568"/>
                    <a:pt x="674030" y="1214710"/>
                    <a:pt x="681038" y="1228725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6 Forma libre"/>
            <p:cNvSpPr/>
            <p:nvPr/>
          </p:nvSpPr>
          <p:spPr>
            <a:xfrm>
              <a:off x="2681603" y="3089435"/>
              <a:ext cx="1357312" cy="461963"/>
            </a:xfrm>
            <a:custGeom>
              <a:avLst/>
              <a:gdLst>
                <a:gd name="connsiteX0" fmla="*/ 0 w 1357312"/>
                <a:gd name="connsiteY0" fmla="*/ 0 h 461963"/>
                <a:gd name="connsiteX1" fmla="*/ 28575 w 1357312"/>
                <a:gd name="connsiteY1" fmla="*/ 4763 h 461963"/>
                <a:gd name="connsiteX2" fmla="*/ 38100 w 1357312"/>
                <a:gd name="connsiteY2" fmla="*/ 19050 h 461963"/>
                <a:gd name="connsiteX3" fmla="*/ 52387 w 1357312"/>
                <a:gd name="connsiteY3" fmla="*/ 23813 h 461963"/>
                <a:gd name="connsiteX4" fmla="*/ 61912 w 1357312"/>
                <a:gd name="connsiteY4" fmla="*/ 38100 h 461963"/>
                <a:gd name="connsiteX5" fmla="*/ 66675 w 1357312"/>
                <a:gd name="connsiteY5" fmla="*/ 52388 h 461963"/>
                <a:gd name="connsiteX6" fmla="*/ 80962 w 1357312"/>
                <a:gd name="connsiteY6" fmla="*/ 66675 h 461963"/>
                <a:gd name="connsiteX7" fmla="*/ 85725 w 1357312"/>
                <a:gd name="connsiteY7" fmla="*/ 80963 h 461963"/>
                <a:gd name="connsiteX8" fmla="*/ 109537 w 1357312"/>
                <a:gd name="connsiteY8" fmla="*/ 109538 h 461963"/>
                <a:gd name="connsiteX9" fmla="*/ 123825 w 1357312"/>
                <a:gd name="connsiteY9" fmla="*/ 119063 h 461963"/>
                <a:gd name="connsiteX10" fmla="*/ 142875 w 1357312"/>
                <a:gd name="connsiteY10" fmla="*/ 152400 h 461963"/>
                <a:gd name="connsiteX11" fmla="*/ 157162 w 1357312"/>
                <a:gd name="connsiteY11" fmla="*/ 161925 h 461963"/>
                <a:gd name="connsiteX12" fmla="*/ 171450 w 1357312"/>
                <a:gd name="connsiteY12" fmla="*/ 180975 h 461963"/>
                <a:gd name="connsiteX13" fmla="*/ 185737 w 1357312"/>
                <a:gd name="connsiteY13" fmla="*/ 185738 h 461963"/>
                <a:gd name="connsiteX14" fmla="*/ 219075 w 1357312"/>
                <a:gd name="connsiteY14" fmla="*/ 195263 h 461963"/>
                <a:gd name="connsiteX15" fmla="*/ 233362 w 1357312"/>
                <a:gd name="connsiteY15" fmla="*/ 214313 h 461963"/>
                <a:gd name="connsiteX16" fmla="*/ 242887 w 1357312"/>
                <a:gd name="connsiteY16" fmla="*/ 228600 h 461963"/>
                <a:gd name="connsiteX17" fmla="*/ 257175 w 1357312"/>
                <a:gd name="connsiteY17" fmla="*/ 238125 h 461963"/>
                <a:gd name="connsiteX18" fmla="*/ 266700 w 1357312"/>
                <a:gd name="connsiteY18" fmla="*/ 252413 h 461963"/>
                <a:gd name="connsiteX19" fmla="*/ 300037 w 1357312"/>
                <a:gd name="connsiteY19" fmla="*/ 285750 h 461963"/>
                <a:gd name="connsiteX20" fmla="*/ 323850 w 1357312"/>
                <a:gd name="connsiteY20" fmla="*/ 314325 h 461963"/>
                <a:gd name="connsiteX21" fmla="*/ 342900 w 1357312"/>
                <a:gd name="connsiteY21" fmla="*/ 347663 h 461963"/>
                <a:gd name="connsiteX22" fmla="*/ 371475 w 1357312"/>
                <a:gd name="connsiteY22" fmla="*/ 366713 h 461963"/>
                <a:gd name="connsiteX23" fmla="*/ 385762 w 1357312"/>
                <a:gd name="connsiteY23" fmla="*/ 395288 h 461963"/>
                <a:gd name="connsiteX24" fmla="*/ 409575 w 1357312"/>
                <a:gd name="connsiteY24" fmla="*/ 423863 h 461963"/>
                <a:gd name="connsiteX25" fmla="*/ 423862 w 1357312"/>
                <a:gd name="connsiteY25" fmla="*/ 452438 h 461963"/>
                <a:gd name="connsiteX26" fmla="*/ 438150 w 1357312"/>
                <a:gd name="connsiteY26" fmla="*/ 461963 h 461963"/>
                <a:gd name="connsiteX27" fmla="*/ 490537 w 1357312"/>
                <a:gd name="connsiteY27" fmla="*/ 452438 h 461963"/>
                <a:gd name="connsiteX28" fmla="*/ 504825 w 1357312"/>
                <a:gd name="connsiteY28" fmla="*/ 442913 h 461963"/>
                <a:gd name="connsiteX29" fmla="*/ 581025 w 1357312"/>
                <a:gd name="connsiteY29" fmla="*/ 438150 h 461963"/>
                <a:gd name="connsiteX30" fmla="*/ 619125 w 1357312"/>
                <a:gd name="connsiteY30" fmla="*/ 419100 h 461963"/>
                <a:gd name="connsiteX31" fmla="*/ 633412 w 1357312"/>
                <a:gd name="connsiteY31" fmla="*/ 404813 h 461963"/>
                <a:gd name="connsiteX32" fmla="*/ 661987 w 1357312"/>
                <a:gd name="connsiteY32" fmla="*/ 385763 h 461963"/>
                <a:gd name="connsiteX33" fmla="*/ 661987 w 1357312"/>
                <a:gd name="connsiteY33" fmla="*/ 385763 h 461963"/>
                <a:gd name="connsiteX34" fmla="*/ 714375 w 1357312"/>
                <a:gd name="connsiteY34" fmla="*/ 371475 h 461963"/>
                <a:gd name="connsiteX35" fmla="*/ 819150 w 1357312"/>
                <a:gd name="connsiteY35" fmla="*/ 376238 h 461963"/>
                <a:gd name="connsiteX36" fmla="*/ 862012 w 1357312"/>
                <a:gd name="connsiteY36" fmla="*/ 409575 h 461963"/>
                <a:gd name="connsiteX37" fmla="*/ 904875 w 1357312"/>
                <a:gd name="connsiteY37" fmla="*/ 419100 h 461963"/>
                <a:gd name="connsiteX38" fmla="*/ 1181100 w 1357312"/>
                <a:gd name="connsiteY38" fmla="*/ 433388 h 461963"/>
                <a:gd name="connsiteX39" fmla="*/ 1357312 w 1357312"/>
                <a:gd name="connsiteY39" fmla="*/ 438150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7312" h="461963">
                  <a:moveTo>
                    <a:pt x="0" y="0"/>
                  </a:moveTo>
                  <a:cubicBezTo>
                    <a:pt x="9525" y="1588"/>
                    <a:pt x="19938" y="445"/>
                    <a:pt x="28575" y="4763"/>
                  </a:cubicBezTo>
                  <a:cubicBezTo>
                    <a:pt x="33694" y="7323"/>
                    <a:pt x="33631" y="15474"/>
                    <a:pt x="38100" y="19050"/>
                  </a:cubicBezTo>
                  <a:cubicBezTo>
                    <a:pt x="42020" y="22186"/>
                    <a:pt x="47625" y="22225"/>
                    <a:pt x="52387" y="23813"/>
                  </a:cubicBezTo>
                  <a:cubicBezTo>
                    <a:pt x="55562" y="28575"/>
                    <a:pt x="59352" y="32981"/>
                    <a:pt x="61912" y="38100"/>
                  </a:cubicBezTo>
                  <a:cubicBezTo>
                    <a:pt x="64157" y="42590"/>
                    <a:pt x="63890" y="48211"/>
                    <a:pt x="66675" y="52388"/>
                  </a:cubicBezTo>
                  <a:cubicBezTo>
                    <a:pt x="70411" y="57992"/>
                    <a:pt x="76200" y="61913"/>
                    <a:pt x="80962" y="66675"/>
                  </a:cubicBezTo>
                  <a:cubicBezTo>
                    <a:pt x="82550" y="71438"/>
                    <a:pt x="83480" y="76473"/>
                    <a:pt x="85725" y="80963"/>
                  </a:cubicBezTo>
                  <a:cubicBezTo>
                    <a:pt x="91076" y="91664"/>
                    <a:pt x="100511" y="102016"/>
                    <a:pt x="109537" y="109538"/>
                  </a:cubicBezTo>
                  <a:cubicBezTo>
                    <a:pt x="113934" y="113202"/>
                    <a:pt x="119062" y="115888"/>
                    <a:pt x="123825" y="119063"/>
                  </a:cubicBezTo>
                  <a:cubicBezTo>
                    <a:pt x="127561" y="126535"/>
                    <a:pt x="136143" y="145668"/>
                    <a:pt x="142875" y="152400"/>
                  </a:cubicBezTo>
                  <a:cubicBezTo>
                    <a:pt x="146922" y="156447"/>
                    <a:pt x="153115" y="157878"/>
                    <a:pt x="157162" y="161925"/>
                  </a:cubicBezTo>
                  <a:cubicBezTo>
                    <a:pt x="162775" y="167538"/>
                    <a:pt x="165352" y="175893"/>
                    <a:pt x="171450" y="180975"/>
                  </a:cubicBezTo>
                  <a:cubicBezTo>
                    <a:pt x="175306" y="184189"/>
                    <a:pt x="180910" y="184359"/>
                    <a:pt x="185737" y="185738"/>
                  </a:cubicBezTo>
                  <a:cubicBezTo>
                    <a:pt x="227606" y="197701"/>
                    <a:pt x="184811" y="183841"/>
                    <a:pt x="219075" y="195263"/>
                  </a:cubicBezTo>
                  <a:cubicBezTo>
                    <a:pt x="223837" y="201613"/>
                    <a:pt x="228748" y="207854"/>
                    <a:pt x="233362" y="214313"/>
                  </a:cubicBezTo>
                  <a:cubicBezTo>
                    <a:pt x="236689" y="218971"/>
                    <a:pt x="238840" y="224553"/>
                    <a:pt x="242887" y="228600"/>
                  </a:cubicBezTo>
                  <a:cubicBezTo>
                    <a:pt x="246935" y="232647"/>
                    <a:pt x="252412" y="234950"/>
                    <a:pt x="257175" y="238125"/>
                  </a:cubicBezTo>
                  <a:cubicBezTo>
                    <a:pt x="260350" y="242888"/>
                    <a:pt x="262871" y="248158"/>
                    <a:pt x="266700" y="252413"/>
                  </a:cubicBezTo>
                  <a:cubicBezTo>
                    <a:pt x="277213" y="264094"/>
                    <a:pt x="291320" y="272674"/>
                    <a:pt x="300037" y="285750"/>
                  </a:cubicBezTo>
                  <a:cubicBezTo>
                    <a:pt x="313298" y="305642"/>
                    <a:pt x="305514" y="295991"/>
                    <a:pt x="323850" y="314325"/>
                  </a:cubicBezTo>
                  <a:cubicBezTo>
                    <a:pt x="326657" y="319939"/>
                    <a:pt x="336917" y="342428"/>
                    <a:pt x="342900" y="347663"/>
                  </a:cubicBezTo>
                  <a:cubicBezTo>
                    <a:pt x="351515" y="355201"/>
                    <a:pt x="371475" y="366713"/>
                    <a:pt x="371475" y="366713"/>
                  </a:cubicBezTo>
                  <a:cubicBezTo>
                    <a:pt x="398772" y="407656"/>
                    <a:pt x="366045" y="355853"/>
                    <a:pt x="385762" y="395288"/>
                  </a:cubicBezTo>
                  <a:cubicBezTo>
                    <a:pt x="392391" y="408547"/>
                    <a:pt x="399044" y="413332"/>
                    <a:pt x="409575" y="423863"/>
                  </a:cubicBezTo>
                  <a:cubicBezTo>
                    <a:pt x="413448" y="435483"/>
                    <a:pt x="414630" y="443206"/>
                    <a:pt x="423862" y="452438"/>
                  </a:cubicBezTo>
                  <a:cubicBezTo>
                    <a:pt x="427909" y="456485"/>
                    <a:pt x="433387" y="458788"/>
                    <a:pt x="438150" y="461963"/>
                  </a:cubicBezTo>
                  <a:cubicBezTo>
                    <a:pt x="455612" y="458788"/>
                    <a:pt x="473471" y="457314"/>
                    <a:pt x="490537" y="452438"/>
                  </a:cubicBezTo>
                  <a:cubicBezTo>
                    <a:pt x="496041" y="450866"/>
                    <a:pt x="499171" y="443806"/>
                    <a:pt x="504825" y="442913"/>
                  </a:cubicBezTo>
                  <a:cubicBezTo>
                    <a:pt x="529963" y="438944"/>
                    <a:pt x="555625" y="439738"/>
                    <a:pt x="581025" y="438150"/>
                  </a:cubicBezTo>
                  <a:cubicBezTo>
                    <a:pt x="616219" y="402956"/>
                    <a:pt x="570459" y="443433"/>
                    <a:pt x="619125" y="419100"/>
                  </a:cubicBezTo>
                  <a:cubicBezTo>
                    <a:pt x="625149" y="416088"/>
                    <a:pt x="628096" y="408948"/>
                    <a:pt x="633412" y="404813"/>
                  </a:cubicBezTo>
                  <a:cubicBezTo>
                    <a:pt x="642448" y="397785"/>
                    <a:pt x="652462" y="392113"/>
                    <a:pt x="661987" y="385763"/>
                  </a:cubicBezTo>
                  <a:lnTo>
                    <a:pt x="661987" y="385763"/>
                  </a:lnTo>
                  <a:cubicBezTo>
                    <a:pt x="698241" y="373678"/>
                    <a:pt x="680717" y="378207"/>
                    <a:pt x="714375" y="371475"/>
                  </a:cubicBezTo>
                  <a:cubicBezTo>
                    <a:pt x="749300" y="373063"/>
                    <a:pt x="784300" y="373450"/>
                    <a:pt x="819150" y="376238"/>
                  </a:cubicBezTo>
                  <a:cubicBezTo>
                    <a:pt x="858698" y="379402"/>
                    <a:pt x="796393" y="393169"/>
                    <a:pt x="862012" y="409575"/>
                  </a:cubicBezTo>
                  <a:cubicBezTo>
                    <a:pt x="888915" y="416301"/>
                    <a:pt x="874644" y="413054"/>
                    <a:pt x="904875" y="419100"/>
                  </a:cubicBezTo>
                  <a:cubicBezTo>
                    <a:pt x="992054" y="477222"/>
                    <a:pt x="909892" y="426156"/>
                    <a:pt x="1181100" y="433388"/>
                  </a:cubicBezTo>
                  <a:cubicBezTo>
                    <a:pt x="1410208" y="439498"/>
                    <a:pt x="1153805" y="438150"/>
                    <a:pt x="1357312" y="43815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7 CuadroTexto"/>
            <p:cNvSpPr txBox="1"/>
            <p:nvPr/>
          </p:nvSpPr>
          <p:spPr>
            <a:xfrm>
              <a:off x="7314241" y="3468076"/>
              <a:ext cx="1114215" cy="495745"/>
            </a:xfrm>
            <a:prstGeom prst="rect">
              <a:avLst/>
            </a:prstGeom>
            <a:solidFill>
              <a:srgbClr val="007AAE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_tradnl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</a:t>
              </a:r>
              <a:endPara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18 Conector recto de flecha"/>
            <p:cNvCxnSpPr>
              <a:stCxn id="19" idx="0"/>
              <a:endCxn id="29" idx="5"/>
            </p:cNvCxnSpPr>
            <p:nvPr/>
          </p:nvCxnSpPr>
          <p:spPr>
            <a:xfrm flipH="1">
              <a:off x="6728622" y="3468076"/>
              <a:ext cx="1142727" cy="247872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2 Elipse"/>
          <p:cNvSpPr/>
          <p:nvPr/>
        </p:nvSpPr>
        <p:spPr>
          <a:xfrm>
            <a:off x="4101728" y="1375405"/>
            <a:ext cx="3483029" cy="3392155"/>
          </a:xfrm>
          <a:prstGeom prst="ellipse">
            <a:avLst/>
          </a:prstGeom>
          <a:noFill/>
          <a:ln>
            <a:solidFill>
              <a:srgbClr val="007A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3 CuadroTexto"/>
          <p:cNvSpPr txBox="1"/>
          <p:nvPr/>
        </p:nvSpPr>
        <p:spPr>
          <a:xfrm>
            <a:off x="5233126" y="1611769"/>
            <a:ext cx="1147754" cy="400110"/>
          </a:xfrm>
          <a:prstGeom prst="rect">
            <a:avLst/>
          </a:prstGeom>
          <a:solidFill>
            <a:srgbClr val="007AAE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MidCat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34 CuadroTexto"/>
          <p:cNvSpPr txBox="1"/>
          <p:nvPr/>
        </p:nvSpPr>
        <p:spPr>
          <a:xfrm>
            <a:off x="1335113" y="1391790"/>
            <a:ext cx="176031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3ª IP Pt-ES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IX. AOB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s-ES" b="1" dirty="0" err="1" smtClean="0"/>
              <a:t>Any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Business…</a:t>
            </a:r>
            <a:endParaRPr lang="es-ES" b="1" dirty="0"/>
          </a:p>
          <a:p>
            <a:pPr algn="just">
              <a:tabLst>
                <a:tab pos="533400" algn="l"/>
              </a:tabLst>
            </a:pP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56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73200" y="765175"/>
            <a:ext cx="614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r>
              <a:rPr lang="en-GB" sz="2800" b="1" dirty="0">
                <a:solidFill>
                  <a:srgbClr val="00529B"/>
                </a:solidFill>
              </a:rPr>
              <a:t>Thank you for your attention!</a:t>
            </a:r>
          </a:p>
        </p:txBody>
      </p:sp>
      <p:pic>
        <p:nvPicPr>
          <p:cNvPr id="6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1692275" y="5516563"/>
            <a:ext cx="5565775" cy="969962"/>
          </a:xfrm>
          <a:prstGeom prst="rect">
            <a:avLst/>
          </a:prstGeom>
        </p:spPr>
        <p:txBody>
          <a:bodyPr/>
          <a:lstStyle>
            <a:lvl1pPr marL="444500" indent="-444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998538" indent="-3683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  <a:defRPr sz="2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406525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81451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Arial" charset="0"/>
              <a:buChar char="­"/>
              <a:defRPr sz="22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2225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6797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69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41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13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Trebuchet MS" pitchFamily="34" charset="0"/>
              <a:buNone/>
              <a:defRPr/>
            </a:pPr>
            <a:r>
              <a:rPr lang="en-GB" sz="3200" b="1" dirty="0" smtClean="0">
                <a:solidFill>
                  <a:srgbClr val="00529B"/>
                </a:solidFill>
                <a:ea typeface="ＭＳ Ｐゴシック" charset="-128"/>
              </a:rPr>
              <a:t>www.acer.europa.eu</a:t>
            </a:r>
          </a:p>
          <a:p>
            <a:pPr algn="ctr">
              <a:buFont typeface="Trebuchet MS" pitchFamily="34" charset="0"/>
              <a:buNone/>
              <a:defRPr/>
            </a:pPr>
            <a:endParaRPr lang="en-GB" dirty="0" smtClean="0">
              <a:solidFill>
                <a:srgbClr val="00529B"/>
              </a:solidFill>
              <a:ea typeface="ＭＳ Ｐゴシック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8992" y="6455068"/>
            <a:ext cx="82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rgbClr val="FFFFFF"/>
                </a:solidFill>
              </a:rPr>
              <a:t>TAR TF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Telco</a:t>
            </a:r>
            <a:endParaRPr lang="en-GB" alt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ZoneTexte 7"/>
          <p:cNvSpPr txBox="1"/>
          <p:nvPr/>
        </p:nvSpPr>
        <p:spPr>
          <a:xfrm>
            <a:off x="4577556" y="645506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 smtClean="0">
                <a:solidFill>
                  <a:srgbClr val="FFFFFF"/>
                </a:solidFill>
              </a:rPr>
              <a:t>Ljubljana, 14 June2017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81895" y="1384934"/>
            <a:ext cx="79247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The main </a:t>
            </a:r>
            <a:r>
              <a:rPr lang="en-GB" sz="1600" dirty="0"/>
              <a:t>areas of work </a:t>
            </a:r>
            <a:r>
              <a:rPr lang="en-GB" sz="1600" dirty="0" smtClean="0"/>
              <a:t>in Action </a:t>
            </a:r>
            <a:r>
              <a:rPr lang="en-GB" sz="1600" dirty="0"/>
              <a:t>Plan </a:t>
            </a:r>
            <a:r>
              <a:rPr lang="en-GB" sz="1600" dirty="0" smtClean="0"/>
              <a:t>2014-2016 were: CAM, CMP, </a:t>
            </a:r>
            <a:r>
              <a:rPr lang="en-GB" sz="1600" dirty="0"/>
              <a:t>balancing, interoperability and data exchange, infrastructures </a:t>
            </a:r>
            <a:r>
              <a:rPr lang="en-GB" sz="1600" dirty="0" smtClean="0"/>
              <a:t>and </a:t>
            </a:r>
            <a:r>
              <a:rPr lang="en-GB" sz="1600" dirty="0"/>
              <a:t>hub development. These work areas </a:t>
            </a:r>
            <a:r>
              <a:rPr lang="en-GB" sz="1600" dirty="0" smtClean="0"/>
              <a:t>are also a core </a:t>
            </a:r>
            <a:r>
              <a:rPr lang="en-GB" sz="1600" dirty="0"/>
              <a:t>part (extended) </a:t>
            </a:r>
            <a:r>
              <a:rPr lang="en-GB" sz="1600" dirty="0" smtClean="0"/>
              <a:t>of </a:t>
            </a:r>
            <a:r>
              <a:rPr lang="en-GB" sz="1600" dirty="0"/>
              <a:t>the Work Plan 2017-2018. </a:t>
            </a:r>
            <a:endParaRPr lang="en-GB" sz="1600" dirty="0" smtClean="0"/>
          </a:p>
          <a:p>
            <a:pPr lvl="1" algn="just"/>
            <a:endParaRPr lang="en-GB" sz="1600" dirty="0" smtClean="0"/>
          </a:p>
          <a:p>
            <a:pPr algn="just"/>
            <a:r>
              <a:rPr lang="en-GB" sz="1600" dirty="0" smtClean="0"/>
              <a:t>In </a:t>
            </a:r>
            <a:r>
              <a:rPr lang="en-GB" sz="1600" dirty="0"/>
              <a:t>addition, </a:t>
            </a:r>
            <a:r>
              <a:rPr lang="en-GB" sz="1600" dirty="0" smtClean="0"/>
              <a:t>the region has decided to work on the assessment </a:t>
            </a:r>
            <a:r>
              <a:rPr lang="en-GB" sz="1600" dirty="0"/>
              <a:t>of the use of </a:t>
            </a:r>
            <a:r>
              <a:rPr lang="en-GB" sz="1600" dirty="0" smtClean="0"/>
              <a:t>interconnection </a:t>
            </a:r>
            <a:r>
              <a:rPr lang="en-GB" sz="1600" dirty="0"/>
              <a:t>infrastructures and the functioning of the balancing </a:t>
            </a:r>
            <a:r>
              <a:rPr lang="en-GB" sz="1600" dirty="0" smtClean="0"/>
              <a:t>regimes. </a:t>
            </a:r>
          </a:p>
          <a:p>
            <a:pPr lvl="1" algn="just"/>
            <a:endParaRPr lang="en-GB" sz="1600" dirty="0" smtClean="0"/>
          </a:p>
          <a:p>
            <a:pPr algn="just"/>
            <a:r>
              <a:rPr lang="en-US" sz="1600" dirty="0" smtClean="0"/>
              <a:t>Targets and main areas of work for </a:t>
            </a:r>
            <a:r>
              <a:rPr lang="en-US" sz="1600" b="1" dirty="0" smtClean="0">
                <a:solidFill>
                  <a:srgbClr val="0070C0"/>
                </a:solidFill>
              </a:rPr>
              <a:t>2017 – 2018</a:t>
            </a:r>
            <a:r>
              <a:rPr lang="en-US" sz="1600" dirty="0" smtClean="0"/>
              <a:t>:</a:t>
            </a:r>
          </a:p>
          <a:p>
            <a:pPr lvl="1"/>
            <a:endParaRPr lang="en-GB" sz="1600" dirty="0" smtClean="0"/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1. 	</a:t>
            </a:r>
            <a:r>
              <a:rPr lang="en-GB" sz="1600" dirty="0" smtClean="0"/>
              <a:t>Analysis of the </a:t>
            </a:r>
            <a:r>
              <a:rPr lang="en-GB" sz="1600" dirty="0" smtClean="0">
                <a:solidFill>
                  <a:srgbClr val="0070C0"/>
                </a:solidFill>
              </a:rPr>
              <a:t>use</a:t>
            </a:r>
            <a:r>
              <a:rPr lang="en-GB" sz="1600" dirty="0" smtClean="0"/>
              <a:t> of regional </a:t>
            </a:r>
            <a:r>
              <a:rPr lang="en-GB" sz="1600" dirty="0" smtClean="0">
                <a:solidFill>
                  <a:srgbClr val="0070C0"/>
                </a:solidFill>
              </a:rPr>
              <a:t>infrastructures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</a:t>
            </a:r>
            <a:r>
              <a:rPr lang="en-GB" sz="1600" b="1" dirty="0" smtClean="0"/>
              <a:t> 2. 	</a:t>
            </a:r>
            <a:r>
              <a:rPr lang="en-GB" sz="1600" dirty="0" smtClean="0"/>
              <a:t>Assessment of the performance of the </a:t>
            </a:r>
            <a:r>
              <a:rPr lang="en-GB" sz="1600" dirty="0" smtClean="0">
                <a:solidFill>
                  <a:srgbClr val="0070C0"/>
                </a:solidFill>
              </a:rPr>
              <a:t>balancing regimes 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3. 	</a:t>
            </a:r>
            <a:r>
              <a:rPr lang="en-GB" sz="1600" dirty="0" smtClean="0"/>
              <a:t>Further </a:t>
            </a:r>
            <a:r>
              <a:rPr lang="en-GB" sz="1600" dirty="0"/>
              <a:t>steps in the </a:t>
            </a:r>
            <a:r>
              <a:rPr lang="en-GB" sz="1600" dirty="0">
                <a:solidFill>
                  <a:srgbClr val="0070C0"/>
                </a:solidFill>
              </a:rPr>
              <a:t>market </a:t>
            </a:r>
            <a:r>
              <a:rPr lang="en-GB" sz="1600" dirty="0" smtClean="0">
                <a:solidFill>
                  <a:srgbClr val="0070C0"/>
                </a:solidFill>
              </a:rPr>
              <a:t>integration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  <a:tab pos="1787525" algn="l"/>
              </a:tabLst>
            </a:pPr>
            <a:r>
              <a:rPr lang="en-GB" sz="1600" b="1" dirty="0" smtClean="0"/>
              <a:t>Target 4. 	</a:t>
            </a:r>
            <a:r>
              <a:rPr lang="en-GB" sz="1600" dirty="0" smtClean="0"/>
              <a:t>Assessment </a:t>
            </a:r>
            <a:r>
              <a:rPr lang="en-GB" sz="1600" dirty="0"/>
              <a:t>of the infrastructure </a:t>
            </a:r>
            <a:r>
              <a:rPr lang="en-GB" sz="1600" dirty="0">
                <a:solidFill>
                  <a:srgbClr val="0070C0"/>
                </a:solidFill>
              </a:rPr>
              <a:t>investment plans </a:t>
            </a:r>
            <a:r>
              <a:rPr lang="en-GB" sz="1600" dirty="0" smtClean="0"/>
              <a:t>			according to regional </a:t>
            </a:r>
            <a:r>
              <a:rPr lang="en-GB" sz="1600" dirty="0"/>
              <a:t>PCI.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 5. </a:t>
            </a:r>
            <a:r>
              <a:rPr lang="en-GB" sz="1600" b="1" dirty="0" smtClean="0"/>
              <a:t>	</a:t>
            </a:r>
            <a:r>
              <a:rPr lang="en-GB" sz="1600" dirty="0" smtClean="0"/>
              <a:t>Progress </a:t>
            </a:r>
            <a:r>
              <a:rPr lang="en-GB" sz="1600" dirty="0"/>
              <a:t>on </a:t>
            </a:r>
            <a:r>
              <a:rPr lang="en-GB" sz="1600" dirty="0">
                <a:solidFill>
                  <a:srgbClr val="0070C0"/>
                </a:solidFill>
              </a:rPr>
              <a:t>CMP implementation</a:t>
            </a:r>
            <a:r>
              <a:rPr lang="en-GB" sz="1600" dirty="0"/>
              <a:t>: OSBB mechanism. </a:t>
            </a:r>
            <a:endParaRPr lang="en-GB" sz="1600" dirty="0" smtClean="0"/>
          </a:p>
          <a:p>
            <a:pPr lvl="1" algn="just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1. 	Analysis of the use of regional infrastructures 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/>
              <a:t>assess the </a:t>
            </a:r>
            <a:r>
              <a:rPr lang="en-GB" sz="1600" dirty="0">
                <a:solidFill>
                  <a:srgbClr val="0070C0"/>
                </a:solidFill>
              </a:rPr>
              <a:t>use of interconnections </a:t>
            </a:r>
            <a:r>
              <a:rPr lang="en-GB" sz="1600" dirty="0" smtClean="0">
                <a:solidFill>
                  <a:srgbClr val="0070C0"/>
                </a:solidFill>
              </a:rPr>
              <a:t>starting </a:t>
            </a:r>
            <a:r>
              <a:rPr lang="en-GB" sz="1600" dirty="0">
                <a:solidFill>
                  <a:srgbClr val="0070C0"/>
                </a:solidFill>
              </a:rPr>
              <a:t>from </a:t>
            </a:r>
            <a:r>
              <a:rPr lang="en-GB" sz="1600" dirty="0" smtClean="0">
                <a:solidFill>
                  <a:srgbClr val="0070C0"/>
                </a:solidFill>
              </a:rPr>
              <a:t>CAM </a:t>
            </a:r>
            <a:r>
              <a:rPr lang="en-GB" sz="1600" dirty="0">
                <a:solidFill>
                  <a:srgbClr val="0070C0"/>
                </a:solidFill>
              </a:rPr>
              <a:t>Network Code </a:t>
            </a:r>
            <a:r>
              <a:rPr lang="en-GB" sz="1600" dirty="0" smtClean="0">
                <a:solidFill>
                  <a:srgbClr val="0070C0"/>
                </a:solidFill>
              </a:rPr>
              <a:t>implementation up </a:t>
            </a:r>
            <a:r>
              <a:rPr lang="en-GB" sz="1600" dirty="0">
                <a:solidFill>
                  <a:srgbClr val="0070C0"/>
                </a:solidFill>
              </a:rPr>
              <a:t>to 30 September 2016</a:t>
            </a:r>
            <a:r>
              <a:rPr lang="en-GB" sz="1600" dirty="0"/>
              <a:t>. The study will address the current situation </a:t>
            </a:r>
            <a:r>
              <a:rPr lang="en-GB" sz="1600" dirty="0" smtClean="0"/>
              <a:t>in </a:t>
            </a:r>
            <a:r>
              <a:rPr lang="en-GB" sz="1600" dirty="0"/>
              <a:t>the region, its usage, the assessment of the capacity allocated, gas flows and </a:t>
            </a:r>
            <a:r>
              <a:rPr lang="en-GB" sz="1600" dirty="0" smtClean="0"/>
              <a:t>congestions. </a:t>
            </a:r>
            <a:r>
              <a:rPr lang="en-GB" sz="1600" dirty="0"/>
              <a:t>The analysis will allow proposing recommendations </a:t>
            </a:r>
            <a:r>
              <a:rPr lang="en-GB" sz="1600" dirty="0" smtClean="0"/>
              <a:t>of improvement. </a:t>
            </a:r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2. </a:t>
            </a:r>
            <a:r>
              <a:rPr lang="en-GB" b="1" dirty="0"/>
              <a:t>	</a:t>
            </a:r>
            <a:r>
              <a:rPr lang="en-GB" b="1" dirty="0" smtClean="0"/>
              <a:t>Assessment of the performance of the balancing 	regimes</a:t>
            </a:r>
            <a:endParaRPr lang="en-GB" b="1" dirty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>
                <a:solidFill>
                  <a:srgbClr val="0070C0"/>
                </a:solidFill>
              </a:rPr>
              <a:t>follow up </a:t>
            </a:r>
            <a:r>
              <a:rPr lang="en-GB" sz="1600" dirty="0"/>
              <a:t>on the </a:t>
            </a:r>
            <a:r>
              <a:rPr lang="en-GB" sz="1600" dirty="0">
                <a:solidFill>
                  <a:srgbClr val="0070C0"/>
                </a:solidFill>
              </a:rPr>
              <a:t>balancing regimes at national </a:t>
            </a:r>
            <a:r>
              <a:rPr lang="en-GB" sz="1600" dirty="0" smtClean="0">
                <a:solidFill>
                  <a:srgbClr val="0070C0"/>
                </a:solidFill>
              </a:rPr>
              <a:t>level</a:t>
            </a:r>
            <a:r>
              <a:rPr lang="en-GB" sz="1600" dirty="0" smtClean="0"/>
              <a:t>, including: unbalanced </a:t>
            </a:r>
            <a:r>
              <a:rPr lang="en-GB" sz="1600" dirty="0"/>
              <a:t>volumes, </a:t>
            </a:r>
            <a:r>
              <a:rPr lang="en-GB" sz="1600" dirty="0" smtClean="0"/>
              <a:t>costs</a:t>
            </a:r>
            <a:r>
              <a:rPr lang="en-GB" sz="1600" dirty="0"/>
              <a:t>, </a:t>
            </a:r>
            <a:r>
              <a:rPr lang="en-GB" sz="1600" dirty="0" smtClean="0"/>
              <a:t>number </a:t>
            </a:r>
            <a:r>
              <a:rPr lang="en-GB" sz="1600" dirty="0"/>
              <a:t>of TSOs’ balancing actions, and other quantitative variables between </a:t>
            </a: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</a:t>
            </a:r>
            <a:r>
              <a:rPr lang="en-GB" sz="1600" dirty="0"/>
              <a:t>2016 and </a:t>
            </a:r>
            <a:r>
              <a:rPr lang="en-GB" sz="1600" dirty="0" smtClean="0"/>
              <a:t>30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September </a:t>
            </a:r>
            <a:r>
              <a:rPr lang="en-GB" sz="1600" dirty="0"/>
              <a:t>2017. The analysis will provide new elements in order to evaluate how the different balancing regimes are performing. </a:t>
            </a:r>
            <a:endParaRPr lang="en-GB" sz="1600" dirty="0" smtClean="0"/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r>
              <a:rPr lang="en-U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058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3. 	</a:t>
            </a:r>
            <a:r>
              <a:rPr lang="en-US" b="1" dirty="0"/>
              <a:t>Further steps in the market integration</a:t>
            </a:r>
            <a:endParaRPr lang="en-GB" b="1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The </a:t>
            </a:r>
            <a:r>
              <a:rPr lang="en-GB" sz="1600" dirty="0"/>
              <a:t>third target is twofold. Firstly, to assess the progress of the </a:t>
            </a:r>
            <a:r>
              <a:rPr lang="en-GB" sz="1600" dirty="0">
                <a:solidFill>
                  <a:srgbClr val="0070C0"/>
                </a:solidFill>
              </a:rPr>
              <a:t>Spanish-Portuguese market integration </a:t>
            </a:r>
            <a:r>
              <a:rPr lang="en-GB" sz="1600" dirty="0"/>
              <a:t>towards the Iberian gas market: accommodation of MIBGAS rules, implementation of implicit allocation mechanism, communication procedures and the implementation of the market model. </a:t>
            </a:r>
            <a:endParaRPr lang="en-GB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At a second stage, to analyse the </a:t>
            </a:r>
            <a:r>
              <a:rPr lang="en-GB" sz="1600" dirty="0">
                <a:solidFill>
                  <a:srgbClr val="0070C0"/>
                </a:solidFill>
              </a:rPr>
              <a:t>Iberian and French markets </a:t>
            </a:r>
            <a:r>
              <a:rPr lang="en-GB" sz="1600" dirty="0"/>
              <a:t>from a regulatory and quantitative perspective. The outcomes of this analysis will shed light on the possible way forward for the project, namely a possible extension to France</a:t>
            </a:r>
            <a:r>
              <a:rPr lang="en-GB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94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4. </a:t>
            </a:r>
            <a:r>
              <a:rPr lang="en-GB" b="1" dirty="0"/>
              <a:t>	</a:t>
            </a:r>
            <a:r>
              <a:rPr lang="en-GB" b="1" dirty="0" smtClean="0"/>
              <a:t>Follow-up of </a:t>
            </a:r>
            <a:r>
              <a:rPr lang="en-GB" b="1" dirty="0"/>
              <a:t>the infrastructure investment plans 	according </a:t>
            </a:r>
            <a:r>
              <a:rPr lang="en-GB" b="1" dirty="0" smtClean="0"/>
              <a:t>to regional PCI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US" sz="1600" dirty="0" smtClean="0"/>
              <a:t>To </a:t>
            </a:r>
            <a:r>
              <a:rPr lang="en-US" sz="1600" dirty="0"/>
              <a:t>participate </a:t>
            </a:r>
            <a:r>
              <a:rPr lang="en-US" sz="1600" dirty="0" smtClean="0"/>
              <a:t>in interchanging positions about PCIs </a:t>
            </a:r>
            <a:r>
              <a:rPr lang="en-US" sz="1600" dirty="0"/>
              <a:t>list, as well as in the elaboration of the regional network plans, since the NRAs’ involvement from the beginning of the process can secure higher coordination and benefits. </a:t>
            </a:r>
            <a:endParaRPr lang="en-US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5. </a:t>
            </a:r>
            <a:r>
              <a:rPr lang="en-GB" b="1" dirty="0"/>
              <a:t>	</a:t>
            </a:r>
            <a:r>
              <a:rPr lang="en-GB" b="1" dirty="0" smtClean="0"/>
              <a:t>Progress </a:t>
            </a:r>
            <a:r>
              <a:rPr lang="en-GB" b="1" dirty="0"/>
              <a:t>on CMP implementation: </a:t>
            </a:r>
            <a:r>
              <a:rPr lang="en-GB" b="1" dirty="0" smtClean="0"/>
              <a:t>OSBB 	mechanism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To </a:t>
            </a:r>
            <a:r>
              <a:rPr lang="en-US" sz="1600" dirty="0" smtClean="0"/>
              <a:t>follow </a:t>
            </a:r>
            <a:r>
              <a:rPr lang="en-US" sz="1600" dirty="0"/>
              <a:t>up on the progress </a:t>
            </a:r>
            <a:r>
              <a:rPr lang="en-US" sz="1600" dirty="0" smtClean="0"/>
              <a:t>and performance in </a:t>
            </a:r>
            <a:r>
              <a:rPr lang="en-US" sz="1600" dirty="0"/>
              <a:t>the implementation of the OSBB mechanism</a:t>
            </a:r>
            <a:r>
              <a:rPr lang="en-US" sz="1600" dirty="0" smtClean="0"/>
              <a:t>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420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54185" y="1384934"/>
            <a:ext cx="8049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III.1 Results of the VIP auctions</a:t>
            </a:r>
          </a:p>
          <a:p>
            <a:endParaRPr lang="en-US" dirty="0" smtClean="0"/>
          </a:p>
          <a:p>
            <a:pPr marL="720725" indent="-720725"/>
            <a:r>
              <a:rPr lang="en-GB" b="1" dirty="0" smtClean="0"/>
              <a:t>III.2 Booked capacity: from LT contracts to PRISMA auctions</a:t>
            </a:r>
          </a:p>
          <a:p>
            <a:endParaRPr lang="en-GB" b="1" dirty="0" smtClean="0"/>
          </a:p>
          <a:p>
            <a:r>
              <a:rPr lang="en-GB" b="1" dirty="0" smtClean="0"/>
              <a:t>III.3 Use of interconnections</a:t>
            </a:r>
            <a:endParaRPr lang="en-US" dirty="0" smtClean="0"/>
          </a:p>
          <a:p>
            <a:endParaRPr lang="en-US" dirty="0" smtClean="0"/>
          </a:p>
          <a:p>
            <a:r>
              <a:rPr lang="en-GB" b="1" dirty="0" smtClean="0"/>
              <a:t>III.4 VIP PIRINEOS: Interruptible capacity of 60 GWh/d</a:t>
            </a:r>
          </a:p>
          <a:p>
            <a:endParaRPr lang="en-GB" b="1" dirty="0"/>
          </a:p>
          <a:p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(Introduction by NRAs)</a:t>
            </a:r>
          </a:p>
          <a:p>
            <a:pPr algn="ctr"/>
            <a:endParaRPr lang="en-GB" dirty="0" smtClean="0"/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lecha abajo 1"/>
          <p:cNvSpPr/>
          <p:nvPr/>
        </p:nvSpPr>
        <p:spPr>
          <a:xfrm>
            <a:off x="4412673" y="5389411"/>
            <a:ext cx="304800" cy="52647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6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864785"/>
            <a:ext cx="83855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tabLst>
                <a:tab pos="360363" algn="l"/>
              </a:tabLst>
            </a:pPr>
            <a:endParaRPr lang="en-US" dirty="0" smtClean="0"/>
          </a:p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Oct. </a:t>
            </a:r>
            <a:r>
              <a:rPr lang="en-US" b="1" dirty="0"/>
              <a:t>2015 to </a:t>
            </a:r>
            <a:r>
              <a:rPr lang="en-US" b="1" dirty="0" smtClean="0"/>
              <a:t>Sept. 2016: </a:t>
            </a:r>
            <a:endParaRPr lang="en-GB" b="1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Regarding the </a:t>
            </a:r>
            <a:r>
              <a:rPr lang="en-US" dirty="0" smtClean="0">
                <a:solidFill>
                  <a:srgbClr val="0070C0"/>
                </a:solidFill>
              </a:rPr>
              <a:t>direction of the flows </a:t>
            </a:r>
            <a:r>
              <a:rPr lang="en-US" dirty="0" smtClean="0"/>
              <a:t>the market is mainly interested in flowing gas from </a:t>
            </a:r>
            <a:r>
              <a:rPr lang="en-US" dirty="0" smtClean="0">
                <a:solidFill>
                  <a:srgbClr val="0070C0"/>
                </a:solidFill>
              </a:rPr>
              <a:t>France to Spain </a:t>
            </a:r>
            <a:r>
              <a:rPr lang="en-US" dirty="0" smtClean="0"/>
              <a:t>and from </a:t>
            </a:r>
            <a:r>
              <a:rPr lang="en-US" dirty="0" smtClean="0">
                <a:solidFill>
                  <a:srgbClr val="0070C0"/>
                </a:solidFill>
              </a:rPr>
              <a:t>Spain to Portugal</a:t>
            </a:r>
            <a:r>
              <a:rPr lang="en-US" dirty="0" smtClean="0"/>
              <a:t>. 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There are relevant </a:t>
            </a:r>
            <a:r>
              <a:rPr lang="en-US" dirty="0" smtClean="0">
                <a:solidFill>
                  <a:srgbClr val="0070C0"/>
                </a:solidFill>
              </a:rPr>
              <a:t>LT contracts </a:t>
            </a:r>
            <a:r>
              <a:rPr lang="en-US" dirty="0" smtClean="0"/>
              <a:t>signed prior to CAM NC, valid until 2028 </a:t>
            </a:r>
            <a:r>
              <a:rPr lang="en-US" dirty="0"/>
              <a:t>in VIP </a:t>
            </a:r>
            <a:r>
              <a:rPr lang="en-US" dirty="0" err="1"/>
              <a:t>Pirineos</a:t>
            </a:r>
            <a:r>
              <a:rPr lang="en-US" dirty="0"/>
              <a:t> and </a:t>
            </a:r>
            <a:r>
              <a:rPr lang="en-US" dirty="0" smtClean="0"/>
              <a:t>2022 </a:t>
            </a:r>
            <a:r>
              <a:rPr lang="en-US" dirty="0"/>
              <a:t>in VIP Iberian</a:t>
            </a:r>
            <a:r>
              <a:rPr lang="en-US" dirty="0" smtClean="0"/>
              <a:t>.</a:t>
            </a:r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Due to these LT contracts the </a:t>
            </a:r>
            <a:r>
              <a:rPr lang="en-US" dirty="0"/>
              <a:t>technical capacity available to be auctioned in the different time horizons </a:t>
            </a:r>
            <a:r>
              <a:rPr lang="en-US" dirty="0" smtClean="0"/>
              <a:t>has </a:t>
            </a:r>
            <a:r>
              <a:rPr lang="en-US" dirty="0"/>
              <a:t>been quite </a:t>
            </a:r>
            <a:r>
              <a:rPr lang="en-US" dirty="0" smtClean="0"/>
              <a:t>reduced. In fact, the available auctioned capacities were: </a:t>
            </a:r>
          </a:p>
          <a:p>
            <a:pPr marL="822325" lvl="2" indent="-3651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Pirineos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	FR to ES 11%, and ES to FR 21%. </a:t>
            </a:r>
          </a:p>
          <a:p>
            <a:pPr marL="822325" lvl="2" indent="-365125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Ibérico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	ES to PT 36%, and PT to ES 100%. </a:t>
            </a:r>
            <a:endParaRPr lang="en-GB" dirty="0" smtClean="0"/>
          </a:p>
          <a:p>
            <a:pPr marL="365125" lvl="1" indent="-365125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3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435217" y="5565833"/>
            <a:ext cx="83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800"/>
              </a:spcAft>
              <a:tabLst>
                <a:tab pos="360363" algn="l"/>
              </a:tabLst>
            </a:pPr>
            <a:r>
              <a:rPr lang="en-US" dirty="0" smtClean="0"/>
              <a:t>Figure. Booked and available capacities offered at VIP </a:t>
            </a:r>
            <a:r>
              <a:rPr lang="en-US" dirty="0" err="1" smtClean="0"/>
              <a:t>Pirineos</a:t>
            </a:r>
            <a:r>
              <a:rPr lang="en-US" dirty="0" smtClean="0"/>
              <a:t> before the 2015 annual auction. Source: CNMC</a:t>
            </a:r>
            <a:endParaRPr lang="en-GB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999516"/>
            <a:ext cx="6321425" cy="438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efc1314-d50d-45c5-b0a6-581a4b4c69ca">0 - 23rd SG_Meeting guide v2.pptx</AcerDocumentName>
    <ACER_Abstract xmlns="985daa2e-53d8-4475-82b8-9c7d25324e34" xsi:nil="true"/>
    <_dlc_DocId xmlns="985daa2e-53d8-4475-82b8-9c7d25324e34">ACER-2017-46140</_dlc_DocId>
    <_dlc_DocIdUrl xmlns="985daa2e-53d8-4475-82b8-9c7d25324e34">
      <Url>https://extranet.acer.europa.eu/Events/23rd-SG-Meeting/_layouts/DocIdRedir.aspx?ID=ACER-2017-46140</Url>
      <Description>ACER-2017-46140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0BF20FDB4154C9038A922AC1237A4" ma:contentTypeVersion="30" ma:contentTypeDescription="Create a new document." ma:contentTypeScope="" ma:versionID="1d214755b1bebdc72607e8cc2419b305">
  <xsd:schema xmlns:xsd="http://www.w3.org/2001/XMLSchema" xmlns:xs="http://www.w3.org/2001/XMLSchema" xmlns:p="http://schemas.microsoft.com/office/2006/metadata/properties" xmlns:ns2="985daa2e-53d8-4475-82b8-9c7d25324e34" xmlns:ns3="aefc1314-d50d-45c5-b0a6-581a4b4c69ca" targetNamespace="http://schemas.microsoft.com/office/2006/metadata/properties" ma:root="true" ma:fieldsID="b7cfa4720979a4d7715243cf9ee0dc46" ns2:_="" ns3:_="">
    <xsd:import namespace="985daa2e-53d8-4475-82b8-9c7d25324e34"/>
    <xsd:import namespace="aefc1314-d50d-45c5-b0a6-581a4b4c69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c1314-d50d-45c5-b0a6-581a4b4c69ca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85177E3-C9DB-4AB7-BBA7-559ACBD2B8DB}"/>
</file>

<file path=customXml/itemProps2.xml><?xml version="1.0" encoding="utf-8"?>
<ds:datastoreItem xmlns:ds="http://schemas.openxmlformats.org/officeDocument/2006/customXml" ds:itemID="{8825C79E-2575-4F5D-8247-ECF0CD3C4339}"/>
</file>

<file path=customXml/itemProps3.xml><?xml version="1.0" encoding="utf-8"?>
<ds:datastoreItem xmlns:ds="http://schemas.openxmlformats.org/officeDocument/2006/customXml" ds:itemID="{260FC5FA-574B-4AE9-8C56-FC5EF9911EF1}"/>
</file>

<file path=customXml/itemProps4.xml><?xml version="1.0" encoding="utf-8"?>
<ds:datastoreItem xmlns:ds="http://schemas.openxmlformats.org/officeDocument/2006/customXml" ds:itemID="{F5433B4A-8E38-4AAE-994A-BEF1B386C1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10434</TotalTime>
  <Words>1557</Words>
  <Application>Microsoft Office PowerPoint</Application>
  <PresentationFormat>Presentación en pantalla (4:3)</PresentationFormat>
  <Paragraphs>262</Paragraphs>
  <Slides>29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Thème Office</vt:lpstr>
      <vt:lpstr>ACER new presentation template</vt:lpstr>
      <vt:lpstr>1_ACER new presentation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Gas exchanges in France, 2016</vt:lpstr>
      <vt:lpstr>Towards a single market zone in France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Martinez</dc:creator>
  <cp:lastModifiedBy>CNMC_Ponente</cp:lastModifiedBy>
  <cp:revision>165</cp:revision>
  <cp:lastPrinted>2017-07-04T08:40:30Z</cp:lastPrinted>
  <dcterms:created xsi:type="dcterms:W3CDTF">2017-04-21T00:30:16Z</dcterms:created>
  <dcterms:modified xsi:type="dcterms:W3CDTF">2017-07-05T08:29:40Z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0x010100ACD0BF20FDB4154C9038A922AC1237A4</vt:lpwstr>
  </property>
  <property fmtid="{D5CDD505-2E9C-101B-9397-08002B2CF9AE}" pid="3" name="_dlc_DocIdItemGuid">
    <vt:lpwstr>cf940a33-af99-4b58-b977-e80eb4c7dbec</vt:lpwstr>
  </property>
</Properties>
</file>